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480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42793" y="2735960"/>
            <a:ext cx="6106413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46C3D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22119" y="3814648"/>
            <a:ext cx="7747761" cy="1590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rgbClr val="F1F1F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rgbClr val="F1F1F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 u="heavy">
                <a:solidFill>
                  <a:srgbClr val="F1F1F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69"/>
                </a:lnTo>
                <a:lnTo>
                  <a:pt x="12192000" y="685796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99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40244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3632580"/>
                </a:lnTo>
                <a:lnTo>
                  <a:pt x="11286744" y="2725547"/>
                </a:lnTo>
                <a:lnTo>
                  <a:pt x="10260584" y="2725547"/>
                </a:lnTo>
                <a:lnTo>
                  <a:pt x="7540244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487" y="530733"/>
            <a:ext cx="96647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 u="heavy">
                <a:solidFill>
                  <a:srgbClr val="F1F1F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7964" y="1934921"/>
            <a:ext cx="10736071" cy="3761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01297" y="6434353"/>
            <a:ext cx="20447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43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54722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3621278"/>
                </a:lnTo>
                <a:lnTo>
                  <a:pt x="11289538" y="2717038"/>
                </a:lnTo>
                <a:lnTo>
                  <a:pt x="10266680" y="2717038"/>
                </a:lnTo>
                <a:lnTo>
                  <a:pt x="7554722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11571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40348" y="0"/>
              <a:ext cx="6347460" cy="6326505"/>
            </a:xfrm>
            <a:custGeom>
              <a:avLst/>
              <a:gdLst/>
              <a:ahLst/>
              <a:cxnLst/>
              <a:rect l="l" t="t" r="r" b="b"/>
              <a:pathLst>
                <a:path w="6347459" h="6326505">
                  <a:moveTo>
                    <a:pt x="6347459" y="0"/>
                  </a:moveTo>
                  <a:lnTo>
                    <a:pt x="0" y="0"/>
                  </a:lnTo>
                  <a:lnTo>
                    <a:pt x="6347459" y="6326149"/>
                  </a:lnTo>
                  <a:lnTo>
                    <a:pt x="6347459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40673" y="622680"/>
              <a:ext cx="3747135" cy="6231255"/>
            </a:xfrm>
            <a:custGeom>
              <a:avLst/>
              <a:gdLst/>
              <a:ahLst/>
              <a:cxnLst/>
              <a:rect l="l" t="t" r="r" b="b"/>
              <a:pathLst>
                <a:path w="3747134" h="6231255">
                  <a:moveTo>
                    <a:pt x="3747134" y="0"/>
                  </a:moveTo>
                  <a:lnTo>
                    <a:pt x="0" y="3747135"/>
                  </a:lnTo>
                  <a:lnTo>
                    <a:pt x="2484120" y="6231191"/>
                  </a:lnTo>
                  <a:lnTo>
                    <a:pt x="3747134" y="6231191"/>
                  </a:lnTo>
                  <a:lnTo>
                    <a:pt x="3747134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3902" y="12573"/>
              <a:ext cx="3578098" cy="6841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46510" y="5612510"/>
              <a:ext cx="1241425" cy="1241425"/>
            </a:xfrm>
            <a:custGeom>
              <a:avLst/>
              <a:gdLst/>
              <a:ahLst/>
              <a:cxnLst/>
              <a:rect l="l" t="t" r="r" b="b"/>
              <a:pathLst>
                <a:path w="1241425" h="1241425">
                  <a:moveTo>
                    <a:pt x="1241298" y="0"/>
                  </a:moveTo>
                  <a:lnTo>
                    <a:pt x="0" y="1241359"/>
                  </a:lnTo>
                  <a:lnTo>
                    <a:pt x="1241298" y="1241359"/>
                  </a:lnTo>
                  <a:lnTo>
                    <a:pt x="1241298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0266" y="5176392"/>
              <a:ext cx="1677542" cy="16774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5785" y="0"/>
              <a:ext cx="2158365" cy="1079500"/>
            </a:xfrm>
            <a:custGeom>
              <a:avLst/>
              <a:gdLst/>
              <a:ahLst/>
              <a:cxnLst/>
              <a:rect l="l" t="t" r="r" b="b"/>
              <a:pathLst>
                <a:path w="2158365" h="1079500">
                  <a:moveTo>
                    <a:pt x="2158136" y="0"/>
                  </a:moveTo>
                  <a:lnTo>
                    <a:pt x="0" y="0"/>
                  </a:lnTo>
                  <a:lnTo>
                    <a:pt x="1079144" y="1079119"/>
                  </a:lnTo>
                  <a:lnTo>
                    <a:pt x="2158136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13915" cy="10701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11476" y="0"/>
              <a:ext cx="1149350" cy="574675"/>
            </a:xfrm>
            <a:custGeom>
              <a:avLst/>
              <a:gdLst/>
              <a:ahLst/>
              <a:cxnLst/>
              <a:rect l="l" t="t" r="r" b="b"/>
              <a:pathLst>
                <a:path w="1149350" h="574675">
                  <a:moveTo>
                    <a:pt x="1148969" y="0"/>
                  </a:moveTo>
                  <a:lnTo>
                    <a:pt x="0" y="0"/>
                  </a:lnTo>
                  <a:lnTo>
                    <a:pt x="574421" y="574548"/>
                  </a:lnTo>
                  <a:lnTo>
                    <a:pt x="1148969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297" y="0"/>
              <a:ext cx="1110869" cy="55549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10844" y="2222728"/>
            <a:ext cx="6177915" cy="2330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17345">
              <a:lnSpc>
                <a:spcPct val="131500"/>
              </a:lnSpc>
              <a:spcBef>
                <a:spcPts val="100"/>
              </a:spcBef>
              <a:tabLst>
                <a:tab pos="1536065" algn="l"/>
                <a:tab pos="1635125" algn="l"/>
                <a:tab pos="2537460" algn="l"/>
              </a:tabLst>
            </a:pP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T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U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D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N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T	N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A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M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	: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B9E3FF"/>
                </a:solidFill>
                <a:latin typeface="Times New Roman"/>
                <a:cs typeface="Times New Roman"/>
              </a:rPr>
              <a:t>KARTHIKEYAN </a:t>
            </a:r>
            <a:r>
              <a:rPr sz="2000" dirty="0" smtClean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2000" spc="-210" dirty="0" smtClean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G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I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T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R		N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O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: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3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1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2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2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1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B9E3FF"/>
                </a:solidFill>
                <a:latin typeface="Times New Roman"/>
                <a:cs typeface="Times New Roman"/>
              </a:rPr>
              <a:t>4 2 4 0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U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N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A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M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: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a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u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n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m</a:t>
            </a:r>
            <a:r>
              <a:rPr sz="2000" spc="-229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1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4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7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3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3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1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2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2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1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4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2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rgbClr val="B9E3FF"/>
                </a:solidFill>
                <a:latin typeface="Times New Roman"/>
                <a:cs typeface="Times New Roman"/>
              </a:rPr>
              <a:t>4 0</a:t>
            </a:r>
            <a:endParaRPr sz="2000" dirty="0">
              <a:latin typeface="Times New Roman"/>
              <a:cs typeface="Times New Roman"/>
            </a:endParaRPr>
          </a:p>
          <a:p>
            <a:pPr marL="12700" marR="5080">
              <a:lnSpc>
                <a:spcPct val="131500"/>
              </a:lnSpc>
              <a:tabLst>
                <a:tab pos="3402329" algn="l"/>
                <a:tab pos="4928235" algn="l"/>
              </a:tabLst>
            </a:pP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D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spc="120" dirty="0">
                <a:solidFill>
                  <a:srgbClr val="B9E3FF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A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spc="17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T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M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N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spc="200" dirty="0">
                <a:solidFill>
                  <a:srgbClr val="B9E3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: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B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.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C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O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M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[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C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O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M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M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C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]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{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A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/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F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 smtClean="0">
                <a:solidFill>
                  <a:srgbClr val="B9E3FF"/>
                </a:solidFill>
                <a:latin typeface="Times New Roman"/>
                <a:cs typeface="Times New Roman"/>
              </a:rPr>
              <a:t>}</a:t>
            </a:r>
            <a:r>
              <a:rPr lang="en-US" sz="2000" dirty="0" smtClean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 smtClean="0">
                <a:solidFill>
                  <a:srgbClr val="B9E3FF"/>
                </a:solidFill>
                <a:latin typeface="Times New Roman"/>
                <a:cs typeface="Times New Roman"/>
              </a:rPr>
              <a:t> 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C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O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L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L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G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: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spc="150" dirty="0">
                <a:solidFill>
                  <a:srgbClr val="B9E3F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.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T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H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O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M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A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S	C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O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L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L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G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	O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F </a:t>
            </a:r>
            <a:r>
              <a:rPr sz="2000" spc="-2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A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spc="17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T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ts val="2160"/>
              </a:lnSpc>
              <a:tabLst>
                <a:tab pos="779145" algn="l"/>
              </a:tabLst>
            </a:pP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A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N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D	S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C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I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N</a:t>
            </a:r>
            <a:r>
              <a:rPr sz="2000" spc="-20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C</a:t>
            </a:r>
            <a:r>
              <a:rPr sz="2000" spc="-210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2000" spc="-204" dirty="0">
                <a:solidFill>
                  <a:srgbClr val="B9E3F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B9E3FF"/>
                </a:solidFill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90706" y="6402730"/>
            <a:ext cx="895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76883" y="576072"/>
            <a:ext cx="7618095" cy="1336040"/>
            <a:chOff x="976883" y="576072"/>
            <a:chExt cx="7618095" cy="133604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723" y="1133897"/>
              <a:ext cx="7030974" cy="814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883" y="576072"/>
              <a:ext cx="7617714" cy="8968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8851" y="1014984"/>
              <a:ext cx="1933194" cy="896874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601597" y="738821"/>
            <a:ext cx="7012305" cy="9662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2804795" marR="5080" indent="-2792730">
              <a:lnSpc>
                <a:spcPts val="3460"/>
              </a:lnSpc>
              <a:spcBef>
                <a:spcPts val="535"/>
              </a:spcBef>
            </a:pP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EMPLOYEE D</a:t>
            </a:r>
            <a:r>
              <a:rPr sz="3200" u="heavy" spc="-2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AT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</a:t>
            </a:r>
            <a:r>
              <a:rPr sz="3200" u="heavy" spc="-3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ANA</a:t>
            </a:r>
            <a:r>
              <a:rPr sz="3200" u="heavy" spc="-2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YSIS</a:t>
            </a:r>
            <a:r>
              <a:rPr sz="3200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USING </a:t>
            </a:r>
            <a:r>
              <a:rPr sz="3200" u="none" dirty="0">
                <a:solidFill>
                  <a:srgbClr val="FFFFFF"/>
                </a:solidFill>
              </a:rPr>
              <a:t> </a:t>
            </a:r>
            <a:r>
              <a:rPr sz="3200" u="heavy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EXCEL</a:t>
            </a:r>
            <a:r>
              <a:rPr lang="en-US" sz="3200" u="heavy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                       </a:t>
            </a:r>
            <a:endParaRPr sz="3200" dirty="0"/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12691" y="1572809"/>
            <a:ext cx="1445514" cy="814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4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3617722" y="0"/>
                </a:lnTo>
                <a:lnTo>
                  <a:pt x="2326005" y="1291716"/>
                </a:lnTo>
                <a:lnTo>
                  <a:pt x="1838706" y="1291716"/>
                </a:lnTo>
                <a:lnTo>
                  <a:pt x="0" y="3130507"/>
                </a:lnTo>
                <a:lnTo>
                  <a:pt x="0" y="6857998"/>
                </a:lnTo>
                <a:lnTo>
                  <a:pt x="12191999" y="6857998"/>
                </a:lnTo>
                <a:lnTo>
                  <a:pt x="12191999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9270"/>
            <a:chOff x="0" y="0"/>
            <a:chExt cx="12192000" cy="6859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3871595" y="0"/>
                  </a:lnTo>
                  <a:lnTo>
                    <a:pt x="3871595" y="1291716"/>
                  </a:lnTo>
                  <a:lnTo>
                    <a:pt x="2026793" y="1291716"/>
                  </a:lnTo>
                  <a:lnTo>
                    <a:pt x="0" y="3318637"/>
                  </a:lnTo>
                  <a:lnTo>
                    <a:pt x="0" y="6857999"/>
                  </a:lnTo>
                  <a:lnTo>
                    <a:pt x="12192000" y="6857999"/>
                  </a:lnTo>
                  <a:lnTo>
                    <a:pt x="12192000" y="0"/>
                  </a:lnTo>
                  <a:close/>
                </a:path>
                <a:path w="12192000" h="6858000">
                  <a:moveTo>
                    <a:pt x="3871595" y="0"/>
                  </a:moveTo>
                  <a:lnTo>
                    <a:pt x="2575560" y="1291716"/>
                  </a:lnTo>
                  <a:lnTo>
                    <a:pt x="3871595" y="1291716"/>
                  </a:lnTo>
                  <a:lnTo>
                    <a:pt x="3871595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6882130" cy="6859270"/>
            </a:xfrm>
            <a:custGeom>
              <a:avLst/>
              <a:gdLst/>
              <a:ahLst/>
              <a:cxnLst/>
              <a:rect l="l" t="t" r="r" b="b"/>
              <a:pathLst>
                <a:path w="6882130" h="6859270">
                  <a:moveTo>
                    <a:pt x="6882003" y="0"/>
                  </a:moveTo>
                  <a:lnTo>
                    <a:pt x="0" y="0"/>
                  </a:lnTo>
                  <a:lnTo>
                    <a:pt x="0" y="6858875"/>
                  </a:lnTo>
                  <a:lnTo>
                    <a:pt x="6882003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12610" cy="63910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" y="0"/>
              <a:ext cx="5851525" cy="5831840"/>
            </a:xfrm>
            <a:custGeom>
              <a:avLst/>
              <a:gdLst/>
              <a:ahLst/>
              <a:cxnLst/>
              <a:rect l="l" t="t" r="r" b="b"/>
              <a:pathLst>
                <a:path w="5851525" h="5831840">
                  <a:moveTo>
                    <a:pt x="5851142" y="0"/>
                  </a:moveTo>
                  <a:lnTo>
                    <a:pt x="0" y="0"/>
                  </a:lnTo>
                  <a:lnTo>
                    <a:pt x="0" y="5831497"/>
                  </a:lnTo>
                  <a:lnTo>
                    <a:pt x="5851142" y="0"/>
                  </a:lnTo>
                  <a:close/>
                </a:path>
              </a:pathLst>
            </a:custGeom>
            <a:solidFill>
              <a:srgbClr val="46C3D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26638" y="561594"/>
            <a:ext cx="43694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none" spc="-5" dirty="0">
                <a:solidFill>
                  <a:srgbClr val="FFFFFF"/>
                </a:solidFill>
              </a:rPr>
              <a:t>MODELLING</a:t>
            </a:r>
            <a:endParaRPr sz="5400"/>
          </a:p>
        </p:txBody>
      </p:sp>
      <p:sp>
        <p:nvSpPr>
          <p:cNvPr id="11" name="object 11"/>
          <p:cNvSpPr txBox="1"/>
          <p:nvPr/>
        </p:nvSpPr>
        <p:spPr>
          <a:xfrm>
            <a:off x="985519" y="2070607"/>
            <a:ext cx="904684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z="4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4000" b="1" u="heavy" spc="-3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4000" b="1" u="heavy" spc="-3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4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4000" b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COLLE</a:t>
            </a:r>
            <a:r>
              <a:rPr sz="40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40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TION:</a:t>
            </a: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 marR="5080" algn="ctr">
              <a:lnSpc>
                <a:spcPct val="90000"/>
              </a:lnSpc>
            </a:pP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sheet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tab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is</a:t>
            </a:r>
            <a:r>
              <a:rPr sz="4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main</a:t>
            </a:r>
            <a:r>
              <a:rPr sz="4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sheet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tab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the </a:t>
            </a:r>
            <a:r>
              <a:rPr sz="4000" b="1" spc="-9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attendance</a:t>
            </a:r>
            <a:r>
              <a:rPr sz="400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because</a:t>
            </a:r>
            <a:r>
              <a:rPr sz="4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sz="4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important</a:t>
            </a:r>
            <a:r>
              <a:rPr sz="400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calculations</a:t>
            </a:r>
            <a:r>
              <a:rPr sz="4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4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calculate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the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final</a:t>
            </a:r>
            <a:r>
              <a:rPr sz="4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4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b="1" dirty="0">
                <a:solidFill>
                  <a:srgbClr val="FFFFFF"/>
                </a:solidFill>
                <a:latin typeface="Times New Roman"/>
                <a:cs typeface="Times New Roman"/>
              </a:rPr>
              <a:t>status.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4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3617722" y="0"/>
                </a:lnTo>
                <a:lnTo>
                  <a:pt x="2326005" y="1291716"/>
                </a:lnTo>
                <a:lnTo>
                  <a:pt x="1838706" y="1291716"/>
                </a:lnTo>
                <a:lnTo>
                  <a:pt x="0" y="3130507"/>
                </a:lnTo>
                <a:lnTo>
                  <a:pt x="0" y="6857998"/>
                </a:lnTo>
                <a:lnTo>
                  <a:pt x="12191999" y="6857998"/>
                </a:lnTo>
                <a:lnTo>
                  <a:pt x="12191999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9270"/>
            <a:chOff x="0" y="0"/>
            <a:chExt cx="12192000" cy="6859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3871595" y="0"/>
                  </a:lnTo>
                  <a:lnTo>
                    <a:pt x="3871595" y="1291716"/>
                  </a:lnTo>
                  <a:lnTo>
                    <a:pt x="2026793" y="1291716"/>
                  </a:lnTo>
                  <a:lnTo>
                    <a:pt x="0" y="3318637"/>
                  </a:lnTo>
                  <a:lnTo>
                    <a:pt x="0" y="6857999"/>
                  </a:lnTo>
                  <a:lnTo>
                    <a:pt x="12192000" y="6857999"/>
                  </a:lnTo>
                  <a:lnTo>
                    <a:pt x="12192000" y="0"/>
                  </a:lnTo>
                  <a:close/>
                </a:path>
                <a:path w="12192000" h="6858000">
                  <a:moveTo>
                    <a:pt x="3871595" y="0"/>
                  </a:moveTo>
                  <a:lnTo>
                    <a:pt x="2575560" y="1291716"/>
                  </a:lnTo>
                  <a:lnTo>
                    <a:pt x="3871595" y="1291716"/>
                  </a:lnTo>
                  <a:lnTo>
                    <a:pt x="3871595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6882130" cy="6859270"/>
            </a:xfrm>
            <a:custGeom>
              <a:avLst/>
              <a:gdLst/>
              <a:ahLst/>
              <a:cxnLst/>
              <a:rect l="l" t="t" r="r" b="b"/>
              <a:pathLst>
                <a:path w="6882130" h="6859270">
                  <a:moveTo>
                    <a:pt x="6882003" y="0"/>
                  </a:moveTo>
                  <a:lnTo>
                    <a:pt x="0" y="0"/>
                  </a:lnTo>
                  <a:lnTo>
                    <a:pt x="0" y="6858875"/>
                  </a:lnTo>
                  <a:lnTo>
                    <a:pt x="6882003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12610" cy="63910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" y="0"/>
              <a:ext cx="5851525" cy="5831840"/>
            </a:xfrm>
            <a:custGeom>
              <a:avLst/>
              <a:gdLst/>
              <a:ahLst/>
              <a:cxnLst/>
              <a:rect l="l" t="t" r="r" b="b"/>
              <a:pathLst>
                <a:path w="5851525" h="5831840">
                  <a:moveTo>
                    <a:pt x="5851142" y="0"/>
                  </a:moveTo>
                  <a:lnTo>
                    <a:pt x="0" y="0"/>
                  </a:lnTo>
                  <a:lnTo>
                    <a:pt x="0" y="5831497"/>
                  </a:lnTo>
                  <a:lnTo>
                    <a:pt x="5851142" y="0"/>
                  </a:lnTo>
                  <a:close/>
                </a:path>
              </a:pathLst>
            </a:custGeom>
            <a:solidFill>
              <a:srgbClr val="46C3D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EMPLOYEES</a:t>
            </a:r>
            <a:r>
              <a:rPr spc="-195" dirty="0"/>
              <a:t> </a:t>
            </a:r>
            <a:r>
              <a:rPr spc="-30" dirty="0"/>
              <a:t>ATTENDANCE</a:t>
            </a:r>
            <a:r>
              <a:rPr spc="-15" dirty="0"/>
              <a:t> </a:t>
            </a:r>
            <a:r>
              <a:rPr spc="-25" dirty="0"/>
              <a:t>CALCULATION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4487" y="1079372"/>
            <a:ext cx="10103485" cy="5149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720" algn="l"/>
              </a:tabLst>
            </a:pP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Employee</a:t>
            </a:r>
            <a:r>
              <a:rPr sz="3600" spc="1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ID: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Unique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 identifier</a:t>
            </a:r>
            <a:r>
              <a:rPr sz="3600" spc="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for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each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employee in </a:t>
            </a:r>
            <a:r>
              <a:rPr sz="3600" spc="-8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F1F1F1"/>
                </a:solidFill>
                <a:latin typeface="Times New Roman"/>
                <a:cs typeface="Times New Roman"/>
              </a:rPr>
              <a:t>organization</a:t>
            </a:r>
            <a:endParaRPr sz="3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First</a:t>
            </a:r>
            <a:r>
              <a:rPr sz="3600" spc="-1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Name:</a:t>
            </a:r>
            <a:r>
              <a:rPr sz="3600" spc="-6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The 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first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name of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600" spc="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employee.</a:t>
            </a:r>
            <a:endParaRPr sz="36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Last</a:t>
            </a:r>
            <a:r>
              <a:rPr sz="3600" spc="-1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Name:</a:t>
            </a:r>
            <a:r>
              <a:rPr sz="3600" spc="-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last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name</a:t>
            </a:r>
            <a:r>
              <a:rPr sz="3600" spc="-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of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600" spc="-5" dirty="0">
                <a:solidFill>
                  <a:srgbClr val="F1F1F1"/>
                </a:solidFill>
                <a:latin typeface="Times New Roman"/>
                <a:cs typeface="Times New Roman"/>
              </a:rPr>
              <a:t> employee.</a:t>
            </a:r>
            <a:endParaRPr sz="3600">
              <a:latin typeface="Times New Roman"/>
              <a:cs typeface="Times New Roman"/>
            </a:endParaRPr>
          </a:p>
          <a:p>
            <a:pPr marL="299085" marR="64769" indent="-28702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9720" algn="l"/>
              </a:tabLst>
            </a:pP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Start</a:t>
            </a:r>
            <a:r>
              <a:rPr sz="3200" spc="-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Date:</a:t>
            </a:r>
            <a:r>
              <a:rPr sz="3200" spc="-6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200" spc="-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date</a:t>
            </a:r>
            <a:r>
              <a:rPr sz="3200" spc="-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when</a:t>
            </a:r>
            <a:r>
              <a:rPr sz="3200" spc="-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200" spc="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employee</a:t>
            </a:r>
            <a:r>
              <a:rPr sz="3200" spc="-4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started</a:t>
            </a:r>
            <a:r>
              <a:rPr sz="3200" spc="-1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working</a:t>
            </a:r>
            <a:r>
              <a:rPr sz="3200" spc="-3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for </a:t>
            </a:r>
            <a:r>
              <a:rPr sz="3200" spc="-7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200" spc="-5" dirty="0">
                <a:solidFill>
                  <a:srgbClr val="F1F1F1"/>
                </a:solidFill>
                <a:latin typeface="Times New Roman"/>
                <a:cs typeface="Times New Roman"/>
              </a:rPr>
              <a:t> organization.</a:t>
            </a:r>
            <a:endParaRPr sz="3200">
              <a:latin typeface="Times New Roman"/>
              <a:cs typeface="Times New Roman"/>
            </a:endParaRPr>
          </a:p>
          <a:p>
            <a:pPr marL="299085" marR="59245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Exit</a:t>
            </a:r>
            <a:r>
              <a:rPr sz="3200" spc="-2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Date:</a:t>
            </a:r>
            <a:r>
              <a:rPr sz="3200" spc="-6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200" spc="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date</a:t>
            </a:r>
            <a:r>
              <a:rPr sz="3200" spc="-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when</a:t>
            </a:r>
            <a:r>
              <a:rPr sz="3200" spc="-1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200" spc="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employee</a:t>
            </a:r>
            <a:r>
              <a:rPr sz="3200" spc="-3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left</a:t>
            </a:r>
            <a:r>
              <a:rPr sz="3200" spc="-1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or</a:t>
            </a:r>
            <a:r>
              <a:rPr sz="3200" spc="-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exited</a:t>
            </a:r>
            <a:r>
              <a:rPr sz="3200" spc="-1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the </a:t>
            </a:r>
            <a:r>
              <a:rPr sz="3200" spc="-7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1F1F1"/>
                </a:solidFill>
                <a:latin typeface="Times New Roman"/>
                <a:cs typeface="Times New Roman"/>
              </a:rPr>
              <a:t>organization</a:t>
            </a:r>
            <a:r>
              <a:rPr sz="3200" spc="-4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(if applicable).</a:t>
            </a:r>
            <a:endParaRPr sz="3200">
              <a:latin typeface="Times New Roman"/>
              <a:cs typeface="Times New Roman"/>
            </a:endParaRPr>
          </a:p>
          <a:p>
            <a:pPr marL="299085" marR="541655" indent="-287020">
              <a:lnSpc>
                <a:spcPct val="100000"/>
              </a:lnSpc>
              <a:buFont typeface="Arial MT"/>
              <a:buChar char="•"/>
              <a:tabLst>
                <a:tab pos="299720" algn="l"/>
              </a:tabLst>
            </a:pPr>
            <a:r>
              <a:rPr sz="3200" spc="-20" dirty="0">
                <a:solidFill>
                  <a:srgbClr val="F1F1F1"/>
                </a:solidFill>
                <a:latin typeface="Times New Roman"/>
                <a:cs typeface="Times New Roman"/>
              </a:rPr>
              <a:t>Title:</a:t>
            </a:r>
            <a:r>
              <a:rPr sz="3200" spc="-7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200" spc="-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job</a:t>
            </a:r>
            <a:r>
              <a:rPr sz="3200" spc="-1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1F1F1"/>
                </a:solidFill>
                <a:latin typeface="Times New Roman"/>
                <a:cs typeface="Times New Roman"/>
              </a:rPr>
              <a:t>title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 or</a:t>
            </a:r>
            <a:r>
              <a:rPr sz="3200" spc="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position</a:t>
            </a:r>
            <a:r>
              <a:rPr sz="3200" spc="-2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of</a:t>
            </a:r>
            <a:r>
              <a:rPr sz="3200" spc="-1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the</a:t>
            </a:r>
            <a:r>
              <a:rPr sz="3200" spc="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employee</a:t>
            </a:r>
            <a:r>
              <a:rPr sz="3200" spc="-4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within</a:t>
            </a:r>
            <a:r>
              <a:rPr sz="3200" spc="-10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1F1F1"/>
                </a:solidFill>
                <a:latin typeface="Times New Roman"/>
                <a:cs typeface="Times New Roman"/>
              </a:rPr>
              <a:t>the </a:t>
            </a:r>
            <a:r>
              <a:rPr sz="3200" spc="-785" dirty="0">
                <a:solidFill>
                  <a:srgbClr val="F1F1F1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1F1F1"/>
                </a:solidFill>
                <a:latin typeface="Times New Roman"/>
                <a:cs typeface="Times New Roman"/>
              </a:rPr>
              <a:t>organization.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4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0"/>
                </a:moveTo>
                <a:lnTo>
                  <a:pt x="3617722" y="0"/>
                </a:lnTo>
                <a:lnTo>
                  <a:pt x="2326005" y="1291716"/>
                </a:lnTo>
                <a:lnTo>
                  <a:pt x="1838706" y="1291716"/>
                </a:lnTo>
                <a:lnTo>
                  <a:pt x="0" y="3130507"/>
                </a:lnTo>
                <a:lnTo>
                  <a:pt x="0" y="6857998"/>
                </a:lnTo>
                <a:lnTo>
                  <a:pt x="12191999" y="6857998"/>
                </a:lnTo>
                <a:lnTo>
                  <a:pt x="12191999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9270"/>
            <a:chOff x="0" y="0"/>
            <a:chExt cx="12192000" cy="6859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3871595" y="0"/>
                  </a:lnTo>
                  <a:lnTo>
                    <a:pt x="3871595" y="1291716"/>
                  </a:lnTo>
                  <a:lnTo>
                    <a:pt x="2026793" y="1291716"/>
                  </a:lnTo>
                  <a:lnTo>
                    <a:pt x="0" y="3318637"/>
                  </a:lnTo>
                  <a:lnTo>
                    <a:pt x="0" y="6857999"/>
                  </a:lnTo>
                  <a:lnTo>
                    <a:pt x="12192000" y="6857999"/>
                  </a:lnTo>
                  <a:lnTo>
                    <a:pt x="12192000" y="0"/>
                  </a:lnTo>
                  <a:close/>
                </a:path>
                <a:path w="12192000" h="6858000">
                  <a:moveTo>
                    <a:pt x="3871595" y="0"/>
                  </a:moveTo>
                  <a:lnTo>
                    <a:pt x="2575560" y="1291716"/>
                  </a:lnTo>
                  <a:lnTo>
                    <a:pt x="3871595" y="1291716"/>
                  </a:lnTo>
                  <a:lnTo>
                    <a:pt x="3871595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6882130" cy="6859270"/>
            </a:xfrm>
            <a:custGeom>
              <a:avLst/>
              <a:gdLst/>
              <a:ahLst/>
              <a:cxnLst/>
              <a:rect l="l" t="t" r="r" b="b"/>
              <a:pathLst>
                <a:path w="6882130" h="6859270">
                  <a:moveTo>
                    <a:pt x="6882003" y="0"/>
                  </a:moveTo>
                  <a:lnTo>
                    <a:pt x="0" y="0"/>
                  </a:lnTo>
                  <a:lnTo>
                    <a:pt x="0" y="6858875"/>
                  </a:lnTo>
                  <a:lnTo>
                    <a:pt x="6882003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12610" cy="63910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" y="0"/>
              <a:ext cx="5851525" cy="5831840"/>
            </a:xfrm>
            <a:custGeom>
              <a:avLst/>
              <a:gdLst/>
              <a:ahLst/>
              <a:cxnLst/>
              <a:rect l="l" t="t" r="r" b="b"/>
              <a:pathLst>
                <a:path w="5851525" h="5831840">
                  <a:moveTo>
                    <a:pt x="5851142" y="0"/>
                  </a:moveTo>
                  <a:lnTo>
                    <a:pt x="0" y="0"/>
                  </a:lnTo>
                  <a:lnTo>
                    <a:pt x="0" y="5831497"/>
                  </a:lnTo>
                  <a:lnTo>
                    <a:pt x="5851142" y="0"/>
                  </a:lnTo>
                  <a:close/>
                </a:path>
              </a:pathLst>
            </a:custGeom>
            <a:solidFill>
              <a:srgbClr val="46C3D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11276" y="720597"/>
            <a:ext cx="10821035" cy="490410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Supervisor:</a:t>
            </a:r>
            <a:r>
              <a:rPr sz="32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The name</a:t>
            </a:r>
            <a:r>
              <a:rPr sz="3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employee's</a:t>
            </a:r>
            <a:r>
              <a:rPr sz="3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immediate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supervisor </a:t>
            </a:r>
            <a:r>
              <a:rPr sz="3200" b="1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32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manager.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1002665">
              <a:lnSpc>
                <a:spcPts val="3460"/>
              </a:lnSpc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Email:</a:t>
            </a:r>
            <a:r>
              <a:rPr sz="32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email 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address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associated</a:t>
            </a:r>
            <a:r>
              <a:rPr sz="32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the employee's </a:t>
            </a:r>
            <a:r>
              <a:rPr sz="3200" b="1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sz="32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within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organization.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746125">
              <a:lnSpc>
                <a:spcPts val="3460"/>
              </a:lnSpc>
            </a:pP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32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Unit:</a:t>
            </a:r>
            <a:r>
              <a:rPr sz="32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specific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3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unit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32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department</a:t>
            </a:r>
            <a:r>
              <a:rPr sz="3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3200" b="1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3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the employee</a:t>
            </a:r>
            <a:r>
              <a:rPr sz="32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belongs.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2700" marR="1143000">
              <a:lnSpc>
                <a:spcPts val="3460"/>
              </a:lnSpc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32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Status:</a:t>
            </a:r>
            <a:r>
              <a:rPr sz="32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current</a:t>
            </a:r>
            <a:r>
              <a:rPr sz="32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employment</a:t>
            </a:r>
            <a:r>
              <a:rPr sz="3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status</a:t>
            </a:r>
            <a:r>
              <a:rPr sz="3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of the </a:t>
            </a:r>
            <a:r>
              <a:rPr sz="3200" b="1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32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(e.g.,</a:t>
            </a:r>
            <a:r>
              <a:rPr sz="3200" b="1" spc="-1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Active,</a:t>
            </a:r>
            <a:r>
              <a:rPr sz="3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Leave,</a:t>
            </a:r>
            <a:r>
              <a:rPr sz="32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Terminated).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3369" y="0"/>
              <a:ext cx="757555" cy="379095"/>
            </a:xfrm>
            <a:custGeom>
              <a:avLst/>
              <a:gdLst/>
              <a:ahLst/>
              <a:cxnLst/>
              <a:rect l="l" t="t" r="r" b="b"/>
              <a:pathLst>
                <a:path w="757555" h="379095">
                  <a:moveTo>
                    <a:pt x="757351" y="0"/>
                  </a:moveTo>
                  <a:lnTo>
                    <a:pt x="0" y="0"/>
                  </a:lnTo>
                  <a:lnTo>
                    <a:pt x="378675" y="378713"/>
                  </a:lnTo>
                  <a:lnTo>
                    <a:pt x="757351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48" y="0"/>
              <a:ext cx="732383" cy="3661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57375"/>
              <a:ext cx="12192000" cy="48463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357375"/>
              <a:ext cx="12192000" cy="4846955"/>
            </a:xfrm>
            <a:custGeom>
              <a:avLst/>
              <a:gdLst/>
              <a:ahLst/>
              <a:cxnLst/>
              <a:rect l="l" t="t" r="r" b="b"/>
              <a:pathLst>
                <a:path w="12192000" h="4846955">
                  <a:moveTo>
                    <a:pt x="12192000" y="0"/>
                  </a:moveTo>
                  <a:lnTo>
                    <a:pt x="0" y="0"/>
                  </a:lnTo>
                  <a:lnTo>
                    <a:pt x="0" y="4846358"/>
                  </a:lnTo>
                  <a:lnTo>
                    <a:pt x="11238738" y="4846358"/>
                  </a:lnTo>
                  <a:lnTo>
                    <a:pt x="12192000" y="389305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2299" y="5448300"/>
              <a:ext cx="1409700" cy="14097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3443" y="515238"/>
            <a:ext cx="15855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none" spc="-100" dirty="0">
                <a:solidFill>
                  <a:srgbClr val="FFFFFF"/>
                </a:solidFill>
                <a:latin typeface="Trebuchet MS"/>
                <a:cs typeface="Trebuchet MS"/>
              </a:rPr>
              <a:t>RESULTS</a:t>
            </a:r>
            <a:endParaRPr sz="3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11323" y="1595539"/>
            <a:ext cx="8257540" cy="4413885"/>
            <a:chOff x="2211323" y="1595539"/>
            <a:chExt cx="8257540" cy="441388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1323" y="1595539"/>
              <a:ext cx="8257540" cy="44133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31663" y="2160270"/>
              <a:ext cx="5313045" cy="3504565"/>
            </a:xfrm>
            <a:custGeom>
              <a:avLst/>
              <a:gdLst/>
              <a:ahLst/>
              <a:cxnLst/>
              <a:rect l="l" t="t" r="r" b="b"/>
              <a:pathLst>
                <a:path w="5313045" h="3504565">
                  <a:moveTo>
                    <a:pt x="0" y="0"/>
                  </a:moveTo>
                  <a:lnTo>
                    <a:pt x="0" y="3504552"/>
                  </a:lnTo>
                </a:path>
                <a:path w="5313045" h="3504565">
                  <a:moveTo>
                    <a:pt x="1062227" y="0"/>
                  </a:moveTo>
                  <a:lnTo>
                    <a:pt x="1062227" y="3504552"/>
                  </a:lnTo>
                </a:path>
                <a:path w="5313045" h="3504565">
                  <a:moveTo>
                    <a:pt x="2125980" y="0"/>
                  </a:moveTo>
                  <a:lnTo>
                    <a:pt x="2125980" y="3504552"/>
                  </a:lnTo>
                </a:path>
                <a:path w="5313045" h="3504565">
                  <a:moveTo>
                    <a:pt x="3188208" y="0"/>
                  </a:moveTo>
                  <a:lnTo>
                    <a:pt x="3188208" y="3504552"/>
                  </a:lnTo>
                </a:path>
                <a:path w="5313045" h="3504565">
                  <a:moveTo>
                    <a:pt x="4250436" y="0"/>
                  </a:moveTo>
                  <a:lnTo>
                    <a:pt x="4250436" y="3504552"/>
                  </a:lnTo>
                </a:path>
                <a:path w="5313045" h="3504565">
                  <a:moveTo>
                    <a:pt x="5313045" y="0"/>
                  </a:moveTo>
                  <a:lnTo>
                    <a:pt x="5313045" y="3504552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7911" y="4768570"/>
              <a:ext cx="5900928" cy="6583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7911" y="3601237"/>
              <a:ext cx="4837176" cy="6568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7911" y="2432278"/>
              <a:ext cx="2180843" cy="6583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69181" y="4809083"/>
              <a:ext cx="5844159" cy="5433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9181" y="3640924"/>
              <a:ext cx="4781677" cy="54334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9181" y="2472791"/>
              <a:ext cx="2125217" cy="5433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869181" y="2160270"/>
              <a:ext cx="0" cy="3504565"/>
            </a:xfrm>
            <a:custGeom>
              <a:avLst/>
              <a:gdLst/>
              <a:ahLst/>
              <a:cxnLst/>
              <a:rect l="l" t="t" r="r" b="b"/>
              <a:pathLst>
                <a:path h="3504565">
                  <a:moveTo>
                    <a:pt x="0" y="350455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14698" y="5730036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77561" y="5730036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Arial MT"/>
                <a:cs typeface="Arial MT"/>
              </a:rPr>
              <a:t>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40044" y="5730036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02906" y="5730036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Arial MT"/>
                <a:cs typeface="Arial MT"/>
              </a:rPr>
              <a:t>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65769" y="5730036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086215" y="5730036"/>
            <a:ext cx="193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9D9D9"/>
                </a:solidFill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148696" y="5730036"/>
            <a:ext cx="193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D9D9D9"/>
                </a:solidFill>
                <a:latin typeface="Arial MT"/>
                <a:cs typeface="Arial MT"/>
              </a:rPr>
              <a:t>12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12414" y="4964683"/>
            <a:ext cx="43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Arial MT"/>
                <a:cs typeface="Arial MT"/>
              </a:rPr>
              <a:t>A</a:t>
            </a:r>
            <a:r>
              <a:rPr sz="1200" spc="-15" dirty="0">
                <a:solidFill>
                  <a:srgbClr val="D9D9D9"/>
                </a:solidFill>
                <a:latin typeface="Arial MT"/>
                <a:cs typeface="Arial MT"/>
              </a:rPr>
              <a:t>c</a:t>
            </a:r>
            <a:r>
              <a:rPr sz="1200" dirty="0">
                <a:solidFill>
                  <a:srgbClr val="D9D9D9"/>
                </a:solidFill>
                <a:latin typeface="Arial MT"/>
                <a:cs typeface="Arial MT"/>
              </a:rPr>
              <a:t>tive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49067" y="3796029"/>
            <a:ext cx="802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Arial MT"/>
                <a:cs typeface="Arial MT"/>
              </a:rPr>
              <a:t>Future</a:t>
            </a:r>
            <a:r>
              <a:rPr sz="1200" spc="-60" dirty="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Arial MT"/>
                <a:cs typeface="Arial MT"/>
              </a:rPr>
              <a:t>start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281554" y="2627757"/>
            <a:ext cx="1469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9D9D9"/>
                </a:solidFill>
                <a:latin typeface="Arial MT"/>
                <a:cs typeface="Arial MT"/>
              </a:rPr>
              <a:t>voluntarily</a:t>
            </a:r>
            <a:r>
              <a:rPr sz="1200" spc="-45" dirty="0">
                <a:solidFill>
                  <a:srgbClr val="D9D9D9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D9D9D9"/>
                </a:solidFill>
                <a:latin typeface="Arial MT"/>
                <a:cs typeface="Arial MT"/>
              </a:rPr>
              <a:t>terminated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51276" y="1606296"/>
            <a:ext cx="5976366" cy="587501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3517138" y="1661922"/>
            <a:ext cx="562673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85" dirty="0">
                <a:solidFill>
                  <a:srgbClr val="F1F1F1"/>
                </a:solidFill>
                <a:latin typeface="Arial"/>
                <a:cs typeface="Arial"/>
              </a:rPr>
              <a:t>Count</a:t>
            </a:r>
            <a:r>
              <a:rPr sz="2100" b="1" spc="22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100" b="1" spc="55" dirty="0">
                <a:solidFill>
                  <a:srgbClr val="F1F1F1"/>
                </a:solidFill>
                <a:latin typeface="Arial"/>
                <a:cs typeface="Arial"/>
              </a:rPr>
              <a:t>of</a:t>
            </a:r>
            <a:r>
              <a:rPr sz="2100" b="1" spc="204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100" b="1" spc="75" dirty="0">
                <a:solidFill>
                  <a:srgbClr val="F1F1F1"/>
                </a:solidFill>
                <a:latin typeface="Arial"/>
                <a:cs typeface="Arial"/>
              </a:rPr>
              <a:t>EMP</a:t>
            </a:r>
            <a:r>
              <a:rPr sz="2100" b="1" spc="18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100" b="1" spc="55" dirty="0">
                <a:solidFill>
                  <a:srgbClr val="F1F1F1"/>
                </a:solidFill>
                <a:latin typeface="Arial"/>
                <a:cs typeface="Arial"/>
              </a:rPr>
              <a:t>ID</a:t>
            </a:r>
            <a:r>
              <a:rPr sz="2100" b="1" spc="195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100" b="1" spc="55" dirty="0">
                <a:solidFill>
                  <a:srgbClr val="F1F1F1"/>
                </a:solidFill>
                <a:latin typeface="Arial"/>
                <a:cs typeface="Arial"/>
              </a:rPr>
              <a:t>by</a:t>
            </a:r>
            <a:r>
              <a:rPr sz="2100" b="1" spc="204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100" b="1" spc="95" dirty="0">
                <a:solidFill>
                  <a:srgbClr val="F1F1F1"/>
                </a:solidFill>
                <a:latin typeface="Arial"/>
                <a:cs typeface="Arial"/>
              </a:rPr>
              <a:t>EMPLOYEE</a:t>
            </a:r>
            <a:r>
              <a:rPr sz="2100" b="1" spc="24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100" b="1" spc="40" dirty="0">
                <a:solidFill>
                  <a:srgbClr val="F1F1F1"/>
                </a:solidFill>
                <a:latin typeface="Arial"/>
                <a:cs typeface="Arial"/>
              </a:rPr>
              <a:t>STATUS</a:t>
            </a:r>
            <a:endParaRPr sz="21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69"/>
                </a:lnTo>
                <a:lnTo>
                  <a:pt x="12192000" y="685796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99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40244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3632580"/>
                </a:lnTo>
                <a:lnTo>
                  <a:pt x="11286744" y="2725547"/>
                </a:lnTo>
                <a:lnTo>
                  <a:pt x="10260584" y="2725547"/>
                </a:lnTo>
                <a:lnTo>
                  <a:pt x="7540244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3369" y="0"/>
              <a:ext cx="757555" cy="379095"/>
            </a:xfrm>
            <a:custGeom>
              <a:avLst/>
              <a:gdLst/>
              <a:ahLst/>
              <a:cxnLst/>
              <a:rect l="l" t="t" r="r" b="b"/>
              <a:pathLst>
                <a:path w="757555" h="379095">
                  <a:moveTo>
                    <a:pt x="757351" y="0"/>
                  </a:moveTo>
                  <a:lnTo>
                    <a:pt x="0" y="0"/>
                  </a:lnTo>
                  <a:lnTo>
                    <a:pt x="378675" y="378713"/>
                  </a:lnTo>
                  <a:lnTo>
                    <a:pt x="757351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48" y="0"/>
              <a:ext cx="732383" cy="3661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57375"/>
              <a:ext cx="12192000" cy="48463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1357375"/>
              <a:ext cx="12192000" cy="4846955"/>
            </a:xfrm>
            <a:custGeom>
              <a:avLst/>
              <a:gdLst/>
              <a:ahLst/>
              <a:cxnLst/>
              <a:rect l="l" t="t" r="r" b="b"/>
              <a:pathLst>
                <a:path w="12192000" h="4846955">
                  <a:moveTo>
                    <a:pt x="12192000" y="0"/>
                  </a:moveTo>
                  <a:lnTo>
                    <a:pt x="0" y="0"/>
                  </a:lnTo>
                  <a:lnTo>
                    <a:pt x="0" y="4846358"/>
                  </a:lnTo>
                  <a:lnTo>
                    <a:pt x="11238738" y="4846358"/>
                  </a:lnTo>
                  <a:lnTo>
                    <a:pt x="12192000" y="389305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2299" y="5448300"/>
              <a:ext cx="1409700" cy="14097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502278" y="458546"/>
            <a:ext cx="51092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1652397" y="2515946"/>
            <a:ext cx="8881110" cy="17322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indent="5715" algn="ctr">
              <a:lnSpc>
                <a:spcPct val="90000"/>
              </a:lnSpc>
              <a:spcBef>
                <a:spcPts val="575"/>
              </a:spcBef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In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this project </a:t>
            </a:r>
            <a:r>
              <a:rPr sz="4000" spc="-15" dirty="0">
                <a:solidFill>
                  <a:srgbClr val="FFFFFF"/>
                </a:solidFill>
                <a:latin typeface="Times New Roman"/>
                <a:cs typeface="Times New Roman"/>
              </a:rPr>
              <a:t>we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have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analysed about 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employees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attendance</a:t>
            </a:r>
            <a:r>
              <a:rPr sz="4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got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result </a:t>
            </a:r>
            <a:r>
              <a:rPr sz="4000" spc="-9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based on</a:t>
            </a:r>
            <a:r>
              <a:rPr sz="4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 status.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" y="0"/>
            <a:ext cx="12192000" cy="6858000"/>
            <a:chOff x="-4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878" y="0"/>
              <a:ext cx="2828925" cy="2819400"/>
            </a:xfrm>
            <a:custGeom>
              <a:avLst/>
              <a:gdLst/>
              <a:ahLst/>
              <a:cxnLst/>
              <a:rect l="l" t="t" r="r" b="b"/>
              <a:pathLst>
                <a:path w="2828925" h="2819400">
                  <a:moveTo>
                    <a:pt x="2828858" y="0"/>
                  </a:moveTo>
                  <a:lnTo>
                    <a:pt x="0" y="0"/>
                  </a:lnTo>
                  <a:lnTo>
                    <a:pt x="0" y="2819400"/>
                  </a:lnTo>
                  <a:lnTo>
                    <a:pt x="2828858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" y="0"/>
              <a:ext cx="2635889" cy="26271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2388870" cy="2381250"/>
            </a:xfrm>
            <a:custGeom>
              <a:avLst/>
              <a:gdLst/>
              <a:ahLst/>
              <a:cxnLst/>
              <a:rect l="l" t="t" r="r" b="b"/>
              <a:pathLst>
                <a:path w="2388870" h="2381250">
                  <a:moveTo>
                    <a:pt x="2388869" y="0"/>
                  </a:moveTo>
                  <a:lnTo>
                    <a:pt x="0" y="0"/>
                  </a:lnTo>
                  <a:lnTo>
                    <a:pt x="0" y="2380879"/>
                  </a:lnTo>
                  <a:lnTo>
                    <a:pt x="2388869" y="0"/>
                  </a:lnTo>
                  <a:close/>
                </a:path>
              </a:pathLst>
            </a:custGeom>
            <a:solidFill>
              <a:srgbClr val="46C3D2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3871595" y="0"/>
                  </a:lnTo>
                  <a:lnTo>
                    <a:pt x="3871595" y="1291716"/>
                  </a:lnTo>
                  <a:lnTo>
                    <a:pt x="2026793" y="1291716"/>
                  </a:lnTo>
                  <a:lnTo>
                    <a:pt x="0" y="3318637"/>
                  </a:lnTo>
                  <a:lnTo>
                    <a:pt x="0" y="6857999"/>
                  </a:lnTo>
                  <a:lnTo>
                    <a:pt x="12192000" y="6857999"/>
                  </a:lnTo>
                  <a:lnTo>
                    <a:pt x="12192000" y="0"/>
                  </a:lnTo>
                  <a:close/>
                </a:path>
                <a:path w="12192000" h="6858000">
                  <a:moveTo>
                    <a:pt x="3871595" y="0"/>
                  </a:moveTo>
                  <a:lnTo>
                    <a:pt x="2575560" y="1291716"/>
                  </a:lnTo>
                  <a:lnTo>
                    <a:pt x="3871595" y="1291716"/>
                  </a:lnTo>
                  <a:lnTo>
                    <a:pt x="3871595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9" y="732790"/>
              <a:ext cx="2271395" cy="4541520"/>
            </a:xfrm>
            <a:custGeom>
              <a:avLst/>
              <a:gdLst/>
              <a:ahLst/>
              <a:cxnLst/>
              <a:rect l="l" t="t" r="r" b="b"/>
              <a:pathLst>
                <a:path w="2271395" h="4541520">
                  <a:moveTo>
                    <a:pt x="0" y="0"/>
                  </a:moveTo>
                  <a:lnTo>
                    <a:pt x="0" y="4541520"/>
                  </a:lnTo>
                  <a:lnTo>
                    <a:pt x="2270796" y="2270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8025"/>
              <a:ext cx="1902587" cy="44276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4358004"/>
              <a:ext cx="1075690" cy="2150745"/>
            </a:xfrm>
            <a:custGeom>
              <a:avLst/>
              <a:gdLst/>
              <a:ahLst/>
              <a:cxnLst/>
              <a:rect l="l" t="t" r="r" b="b"/>
              <a:pathLst>
                <a:path w="1075690" h="2150745">
                  <a:moveTo>
                    <a:pt x="0" y="0"/>
                  </a:moveTo>
                  <a:lnTo>
                    <a:pt x="0" y="2150719"/>
                  </a:lnTo>
                  <a:lnTo>
                    <a:pt x="1075372" y="1075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05799"/>
              <a:ext cx="799998" cy="16000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64051" y="3482340"/>
              <a:ext cx="5671185" cy="67310"/>
            </a:xfrm>
            <a:custGeom>
              <a:avLst/>
              <a:gdLst/>
              <a:ahLst/>
              <a:cxnLst/>
              <a:rect l="l" t="t" r="r" b="b"/>
              <a:pathLst>
                <a:path w="5671184" h="67310">
                  <a:moveTo>
                    <a:pt x="5670804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5670804" y="67056"/>
                  </a:lnTo>
                  <a:lnTo>
                    <a:pt x="5670804" y="0"/>
                  </a:lnTo>
                  <a:close/>
                </a:path>
              </a:pathLst>
            </a:custGeom>
            <a:solidFill>
              <a:srgbClr val="46C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164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PROJECT</a:t>
            </a:r>
            <a:r>
              <a:rPr spc="-240" dirty="0"/>
              <a:t> </a:t>
            </a:r>
            <a:r>
              <a:rPr spc="-5" dirty="0"/>
              <a:t>TITLE: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pc="254" dirty="0"/>
              <a:t>Employee</a:t>
            </a:r>
            <a:r>
              <a:rPr spc="595" dirty="0"/>
              <a:t> </a:t>
            </a:r>
            <a:r>
              <a:rPr spc="260" dirty="0"/>
              <a:t>attendance </a:t>
            </a:r>
            <a:r>
              <a:rPr spc="-1335" dirty="0"/>
              <a:t> </a:t>
            </a:r>
            <a:r>
              <a:rPr spc="254" dirty="0"/>
              <a:t>analysis</a:t>
            </a:r>
            <a:r>
              <a:rPr spc="620" dirty="0"/>
              <a:t> </a:t>
            </a:r>
            <a:r>
              <a:rPr spc="229" dirty="0"/>
              <a:t>using</a:t>
            </a:r>
            <a:r>
              <a:rPr spc="595" dirty="0"/>
              <a:t> </a:t>
            </a:r>
            <a:r>
              <a:rPr spc="245" dirty="0"/>
              <a:t>Excel.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43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54722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3621278"/>
                </a:lnTo>
                <a:lnTo>
                  <a:pt x="11289538" y="2717038"/>
                </a:lnTo>
                <a:lnTo>
                  <a:pt x="10266680" y="2717038"/>
                </a:lnTo>
                <a:lnTo>
                  <a:pt x="7554722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11571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40348" y="0"/>
              <a:ext cx="6347460" cy="6326505"/>
            </a:xfrm>
            <a:custGeom>
              <a:avLst/>
              <a:gdLst/>
              <a:ahLst/>
              <a:cxnLst/>
              <a:rect l="l" t="t" r="r" b="b"/>
              <a:pathLst>
                <a:path w="6347459" h="6326505">
                  <a:moveTo>
                    <a:pt x="6347459" y="0"/>
                  </a:moveTo>
                  <a:lnTo>
                    <a:pt x="0" y="0"/>
                  </a:lnTo>
                  <a:lnTo>
                    <a:pt x="6347459" y="6326149"/>
                  </a:lnTo>
                  <a:lnTo>
                    <a:pt x="6347459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40673" y="622680"/>
              <a:ext cx="3747135" cy="6231255"/>
            </a:xfrm>
            <a:custGeom>
              <a:avLst/>
              <a:gdLst/>
              <a:ahLst/>
              <a:cxnLst/>
              <a:rect l="l" t="t" r="r" b="b"/>
              <a:pathLst>
                <a:path w="3747134" h="6231255">
                  <a:moveTo>
                    <a:pt x="3747134" y="0"/>
                  </a:moveTo>
                  <a:lnTo>
                    <a:pt x="0" y="3747135"/>
                  </a:lnTo>
                  <a:lnTo>
                    <a:pt x="2484120" y="6231191"/>
                  </a:lnTo>
                  <a:lnTo>
                    <a:pt x="3747134" y="6231191"/>
                  </a:lnTo>
                  <a:lnTo>
                    <a:pt x="3747134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3902" y="12573"/>
              <a:ext cx="3578098" cy="6841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46510" y="5612510"/>
              <a:ext cx="1241425" cy="1241425"/>
            </a:xfrm>
            <a:custGeom>
              <a:avLst/>
              <a:gdLst/>
              <a:ahLst/>
              <a:cxnLst/>
              <a:rect l="l" t="t" r="r" b="b"/>
              <a:pathLst>
                <a:path w="1241425" h="1241425">
                  <a:moveTo>
                    <a:pt x="1241298" y="0"/>
                  </a:moveTo>
                  <a:lnTo>
                    <a:pt x="0" y="1241359"/>
                  </a:lnTo>
                  <a:lnTo>
                    <a:pt x="1241298" y="1241359"/>
                  </a:lnTo>
                  <a:lnTo>
                    <a:pt x="1241298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0266" y="5176392"/>
              <a:ext cx="1677542" cy="16774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5785" y="0"/>
              <a:ext cx="2158365" cy="1079500"/>
            </a:xfrm>
            <a:custGeom>
              <a:avLst/>
              <a:gdLst/>
              <a:ahLst/>
              <a:cxnLst/>
              <a:rect l="l" t="t" r="r" b="b"/>
              <a:pathLst>
                <a:path w="2158365" h="1079500">
                  <a:moveTo>
                    <a:pt x="2158136" y="0"/>
                  </a:moveTo>
                  <a:lnTo>
                    <a:pt x="0" y="0"/>
                  </a:lnTo>
                  <a:lnTo>
                    <a:pt x="1079144" y="1079119"/>
                  </a:lnTo>
                  <a:lnTo>
                    <a:pt x="2158136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13915" cy="10701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11476" y="0"/>
              <a:ext cx="1149350" cy="574675"/>
            </a:xfrm>
            <a:custGeom>
              <a:avLst/>
              <a:gdLst/>
              <a:ahLst/>
              <a:cxnLst/>
              <a:rect l="l" t="t" r="r" b="b"/>
              <a:pathLst>
                <a:path w="1149350" h="574675">
                  <a:moveTo>
                    <a:pt x="1148969" y="0"/>
                  </a:moveTo>
                  <a:lnTo>
                    <a:pt x="0" y="0"/>
                  </a:lnTo>
                  <a:lnTo>
                    <a:pt x="574421" y="574548"/>
                  </a:lnTo>
                  <a:lnTo>
                    <a:pt x="1148969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297" y="0"/>
              <a:ext cx="1110869" cy="555498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10844" y="895934"/>
            <a:ext cx="32264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none" dirty="0">
                <a:solidFill>
                  <a:srgbClr val="FFFFFF"/>
                </a:solidFill>
              </a:rPr>
              <a:t>AGEND</a:t>
            </a:r>
            <a:r>
              <a:rPr sz="5400" u="none" spc="-5" dirty="0">
                <a:solidFill>
                  <a:srgbClr val="FFFFFF"/>
                </a:solidFill>
              </a:rPr>
              <a:t>A</a:t>
            </a:r>
            <a:r>
              <a:rPr sz="5400" u="none" dirty="0">
                <a:solidFill>
                  <a:srgbClr val="FFFFFF"/>
                </a:solidFill>
              </a:rPr>
              <a:t>:</a:t>
            </a:r>
            <a:endParaRPr sz="54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910844" y="2107768"/>
            <a:ext cx="7371715" cy="4422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4475"/>
              </a:lnSpc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  <a:tab pos="2573020" algn="l"/>
              </a:tabLst>
            </a:pPr>
            <a:r>
              <a:rPr sz="3900" spc="250" dirty="0">
                <a:solidFill>
                  <a:srgbClr val="B9E3FF"/>
                </a:solidFill>
                <a:latin typeface="Times New Roman"/>
                <a:cs typeface="Times New Roman"/>
              </a:rPr>
              <a:t>Problem	</a:t>
            </a:r>
            <a:r>
              <a:rPr sz="3900" spc="260" dirty="0">
                <a:solidFill>
                  <a:srgbClr val="B9E3FF"/>
                </a:solidFill>
                <a:latin typeface="Times New Roman"/>
                <a:cs typeface="Times New Roman"/>
              </a:rPr>
              <a:t>statement.</a:t>
            </a:r>
            <a:endParaRPr sz="3900">
              <a:latin typeface="Times New Roman"/>
              <a:cs typeface="Times New Roman"/>
            </a:endParaRPr>
          </a:p>
          <a:p>
            <a:pPr marL="469900" indent="-457200">
              <a:lnSpc>
                <a:spcPts val="4275"/>
              </a:lnSpc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  <a:tab pos="2296795" algn="l"/>
              </a:tabLst>
            </a:pPr>
            <a:r>
              <a:rPr sz="3900" spc="250" dirty="0">
                <a:solidFill>
                  <a:srgbClr val="B9E3FF"/>
                </a:solidFill>
                <a:latin typeface="Times New Roman"/>
                <a:cs typeface="Times New Roman"/>
              </a:rPr>
              <a:t>Project	</a:t>
            </a:r>
            <a:r>
              <a:rPr sz="3900" spc="229" dirty="0">
                <a:solidFill>
                  <a:srgbClr val="B9E3FF"/>
                </a:solidFill>
                <a:latin typeface="Times New Roman"/>
                <a:cs typeface="Times New Roman"/>
              </a:rPr>
              <a:t>overview.</a:t>
            </a:r>
            <a:endParaRPr sz="3900">
              <a:latin typeface="Times New Roman"/>
              <a:cs typeface="Times New Roman"/>
            </a:endParaRPr>
          </a:p>
          <a:p>
            <a:pPr marL="469900" indent="-457200">
              <a:lnSpc>
                <a:spcPts val="4280"/>
              </a:lnSpc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  <a:tab pos="1541145" algn="l"/>
              </a:tabLst>
            </a:pPr>
            <a:r>
              <a:rPr sz="3900" spc="200" dirty="0">
                <a:solidFill>
                  <a:srgbClr val="B9E3FF"/>
                </a:solidFill>
                <a:latin typeface="Times New Roman"/>
                <a:cs typeface="Times New Roman"/>
              </a:rPr>
              <a:t>End	</a:t>
            </a:r>
            <a:r>
              <a:rPr sz="3900" spc="240" dirty="0">
                <a:solidFill>
                  <a:srgbClr val="B9E3FF"/>
                </a:solidFill>
                <a:latin typeface="Times New Roman"/>
                <a:cs typeface="Times New Roman"/>
              </a:rPr>
              <a:t>users.</a:t>
            </a:r>
            <a:endParaRPr sz="3900">
              <a:latin typeface="Times New Roman"/>
              <a:cs typeface="Times New Roman"/>
            </a:endParaRPr>
          </a:p>
          <a:p>
            <a:pPr marL="469900" indent="-457200">
              <a:lnSpc>
                <a:spcPts val="4280"/>
              </a:lnSpc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  <a:tab pos="1513205" algn="l"/>
                <a:tab pos="3573779" algn="l"/>
                <a:tab pos="4562475" algn="l"/>
              </a:tabLst>
            </a:pPr>
            <a:r>
              <a:rPr sz="3900" spc="300" dirty="0">
                <a:solidFill>
                  <a:srgbClr val="B9E3FF"/>
                </a:solidFill>
                <a:latin typeface="Times New Roman"/>
                <a:cs typeface="Times New Roman"/>
              </a:rPr>
              <a:t>Ou</a:t>
            </a:r>
            <a:r>
              <a:rPr sz="3900" dirty="0">
                <a:solidFill>
                  <a:srgbClr val="B9E3FF"/>
                </a:solidFill>
                <a:latin typeface="Times New Roman"/>
                <a:cs typeface="Times New Roman"/>
              </a:rPr>
              <a:t>r	</a:t>
            </a:r>
            <a:r>
              <a:rPr sz="3900" spc="285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3900" spc="300" dirty="0">
                <a:solidFill>
                  <a:srgbClr val="B9E3FF"/>
                </a:solidFill>
                <a:latin typeface="Times New Roman"/>
                <a:cs typeface="Times New Roman"/>
              </a:rPr>
              <a:t>o</a:t>
            </a:r>
            <a:r>
              <a:rPr sz="3900" spc="290" dirty="0">
                <a:solidFill>
                  <a:srgbClr val="B9E3FF"/>
                </a:solidFill>
                <a:latin typeface="Times New Roman"/>
                <a:cs typeface="Times New Roman"/>
              </a:rPr>
              <a:t>l</a:t>
            </a:r>
            <a:r>
              <a:rPr sz="3900" spc="300" dirty="0">
                <a:solidFill>
                  <a:srgbClr val="B9E3FF"/>
                </a:solidFill>
                <a:latin typeface="Times New Roman"/>
                <a:cs typeface="Times New Roman"/>
              </a:rPr>
              <a:t>u</a:t>
            </a:r>
            <a:r>
              <a:rPr sz="3900" spc="290" dirty="0">
                <a:solidFill>
                  <a:srgbClr val="B9E3FF"/>
                </a:solidFill>
                <a:latin typeface="Times New Roman"/>
                <a:cs typeface="Times New Roman"/>
              </a:rPr>
              <a:t>ti</a:t>
            </a:r>
            <a:r>
              <a:rPr sz="3900" spc="300" dirty="0">
                <a:solidFill>
                  <a:srgbClr val="B9E3FF"/>
                </a:solidFill>
                <a:latin typeface="Times New Roman"/>
                <a:cs typeface="Times New Roman"/>
              </a:rPr>
              <a:t>o</a:t>
            </a:r>
            <a:r>
              <a:rPr sz="3900" dirty="0">
                <a:solidFill>
                  <a:srgbClr val="B9E3FF"/>
                </a:solidFill>
                <a:latin typeface="Times New Roman"/>
                <a:cs typeface="Times New Roman"/>
              </a:rPr>
              <a:t>n	</a:t>
            </a:r>
            <a:r>
              <a:rPr sz="3900" spc="290" dirty="0">
                <a:solidFill>
                  <a:srgbClr val="B9E3FF"/>
                </a:solidFill>
                <a:latin typeface="Times New Roman"/>
                <a:cs typeface="Times New Roman"/>
              </a:rPr>
              <a:t>a</a:t>
            </a:r>
            <a:r>
              <a:rPr sz="3900" spc="300" dirty="0">
                <a:solidFill>
                  <a:srgbClr val="B9E3FF"/>
                </a:solidFill>
                <a:latin typeface="Times New Roman"/>
                <a:cs typeface="Times New Roman"/>
              </a:rPr>
              <a:t>n</a:t>
            </a:r>
            <a:r>
              <a:rPr sz="3900" dirty="0">
                <a:solidFill>
                  <a:srgbClr val="B9E3FF"/>
                </a:solidFill>
                <a:latin typeface="Times New Roman"/>
                <a:cs typeface="Times New Roman"/>
              </a:rPr>
              <a:t>d	</a:t>
            </a:r>
            <a:r>
              <a:rPr sz="3900" spc="300" dirty="0">
                <a:solidFill>
                  <a:srgbClr val="B9E3FF"/>
                </a:solidFill>
                <a:latin typeface="Times New Roman"/>
                <a:cs typeface="Times New Roman"/>
              </a:rPr>
              <a:t>p</a:t>
            </a:r>
            <a:r>
              <a:rPr sz="3900" spc="29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3900" spc="300" dirty="0">
                <a:solidFill>
                  <a:srgbClr val="B9E3FF"/>
                </a:solidFill>
                <a:latin typeface="Times New Roman"/>
                <a:cs typeface="Times New Roman"/>
              </a:rPr>
              <a:t>opo</a:t>
            </a:r>
            <a:r>
              <a:rPr sz="3900" spc="285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3900" spc="290" dirty="0">
                <a:solidFill>
                  <a:srgbClr val="B9E3FF"/>
                </a:solidFill>
                <a:latin typeface="Times New Roman"/>
                <a:cs typeface="Times New Roman"/>
              </a:rPr>
              <a:t>iti</a:t>
            </a:r>
            <a:r>
              <a:rPr sz="3900" spc="300" dirty="0">
                <a:solidFill>
                  <a:srgbClr val="B9E3FF"/>
                </a:solidFill>
                <a:latin typeface="Times New Roman"/>
                <a:cs typeface="Times New Roman"/>
              </a:rPr>
              <a:t>on</a:t>
            </a:r>
            <a:r>
              <a:rPr sz="3900" dirty="0">
                <a:solidFill>
                  <a:srgbClr val="B9E3FF"/>
                </a:solidFill>
                <a:latin typeface="Times New Roman"/>
                <a:cs typeface="Times New Roman"/>
              </a:rPr>
              <a:t>.</a:t>
            </a:r>
            <a:endParaRPr sz="3900">
              <a:latin typeface="Times New Roman"/>
              <a:cs typeface="Times New Roman"/>
            </a:endParaRPr>
          </a:p>
          <a:p>
            <a:pPr marL="469900" indent="-457200">
              <a:lnSpc>
                <a:spcPts val="4275"/>
              </a:lnSpc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  <a:tab pos="2376805" algn="l"/>
              </a:tabLst>
            </a:pPr>
            <a:r>
              <a:rPr sz="3900" spc="245" dirty="0">
                <a:solidFill>
                  <a:srgbClr val="B9E3FF"/>
                </a:solidFill>
                <a:latin typeface="Times New Roman"/>
                <a:cs typeface="Times New Roman"/>
              </a:rPr>
              <a:t>Dataset	</a:t>
            </a:r>
            <a:r>
              <a:rPr sz="3900" spc="265" dirty="0">
                <a:solidFill>
                  <a:srgbClr val="B9E3FF"/>
                </a:solidFill>
                <a:latin typeface="Times New Roman"/>
                <a:cs typeface="Times New Roman"/>
              </a:rPr>
              <a:t>description.</a:t>
            </a:r>
            <a:endParaRPr sz="3900">
              <a:latin typeface="Times New Roman"/>
              <a:cs typeface="Times New Roman"/>
            </a:endParaRPr>
          </a:p>
          <a:p>
            <a:pPr marL="469900" indent="-457200">
              <a:lnSpc>
                <a:spcPts val="4280"/>
              </a:lnSpc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  <a:tab pos="3033395" algn="l"/>
              </a:tabLst>
            </a:pPr>
            <a:r>
              <a:rPr sz="3900" spc="260" dirty="0">
                <a:solidFill>
                  <a:srgbClr val="B9E3FF"/>
                </a:solidFill>
                <a:latin typeface="Times New Roman"/>
                <a:cs typeface="Times New Roman"/>
              </a:rPr>
              <a:t>Modelling	approach.</a:t>
            </a:r>
            <a:endParaRPr sz="3900">
              <a:latin typeface="Times New Roman"/>
              <a:cs typeface="Times New Roman"/>
            </a:endParaRPr>
          </a:p>
          <a:p>
            <a:pPr marL="469900" indent="-457200">
              <a:lnSpc>
                <a:spcPts val="4280"/>
              </a:lnSpc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  <a:tab pos="2352675" algn="l"/>
                <a:tab pos="3340735" algn="l"/>
              </a:tabLst>
            </a:pPr>
            <a:r>
              <a:rPr sz="3900" spc="250" dirty="0">
                <a:solidFill>
                  <a:srgbClr val="B9E3FF"/>
                </a:solidFill>
                <a:latin typeface="Times New Roman"/>
                <a:cs typeface="Times New Roman"/>
              </a:rPr>
              <a:t>Results	</a:t>
            </a:r>
            <a:r>
              <a:rPr sz="3900" spc="195" dirty="0">
                <a:solidFill>
                  <a:srgbClr val="B9E3FF"/>
                </a:solidFill>
                <a:latin typeface="Times New Roman"/>
                <a:cs typeface="Times New Roman"/>
              </a:rPr>
              <a:t>and	</a:t>
            </a:r>
            <a:r>
              <a:rPr sz="3900" spc="265" dirty="0">
                <a:solidFill>
                  <a:srgbClr val="B9E3FF"/>
                </a:solidFill>
                <a:latin typeface="Times New Roman"/>
                <a:cs typeface="Times New Roman"/>
              </a:rPr>
              <a:t>discussion.</a:t>
            </a:r>
            <a:endParaRPr sz="3900">
              <a:latin typeface="Times New Roman"/>
              <a:cs typeface="Times New Roman"/>
            </a:endParaRPr>
          </a:p>
          <a:p>
            <a:pPr marL="469900" indent="-457200">
              <a:lnSpc>
                <a:spcPts val="4475"/>
              </a:lnSpc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3900" spc="265" dirty="0">
                <a:solidFill>
                  <a:srgbClr val="B9E3FF"/>
                </a:solidFill>
                <a:latin typeface="Times New Roman"/>
                <a:cs typeface="Times New Roman"/>
              </a:rPr>
              <a:t>Conclusion.</a:t>
            </a:r>
            <a:endParaRPr sz="3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3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/>
            <p:cNvSpPr/>
            <p:nvPr/>
          </p:nvSpPr>
          <p:spPr>
            <a:xfrm>
              <a:off x="382270" y="0"/>
              <a:ext cx="11809730" cy="6858000"/>
            </a:xfrm>
            <a:custGeom>
              <a:avLst/>
              <a:gdLst/>
              <a:ahLst/>
              <a:cxnLst/>
              <a:rect l="l" t="t" r="r" b="b"/>
              <a:pathLst>
                <a:path w="11809730" h="6858000">
                  <a:moveTo>
                    <a:pt x="4101338" y="0"/>
                  </a:moveTo>
                  <a:lnTo>
                    <a:pt x="0" y="0"/>
                  </a:lnTo>
                  <a:lnTo>
                    <a:pt x="0" y="6857998"/>
                  </a:lnTo>
                  <a:lnTo>
                    <a:pt x="11809730" y="6857999"/>
                  </a:lnTo>
                  <a:lnTo>
                    <a:pt x="11809730" y="6555727"/>
                  </a:lnTo>
                  <a:lnTo>
                    <a:pt x="7974457" y="2715514"/>
                  </a:lnTo>
                  <a:lnTo>
                    <a:pt x="6822439" y="2715514"/>
                  </a:lnTo>
                  <a:lnTo>
                    <a:pt x="6822312" y="2715387"/>
                  </a:lnTo>
                  <a:lnTo>
                    <a:pt x="4101338" y="2715387"/>
                  </a:lnTo>
                  <a:lnTo>
                    <a:pt x="4101338" y="0"/>
                  </a:lnTo>
                  <a:close/>
                </a:path>
                <a:path w="11809730" h="6858000">
                  <a:moveTo>
                    <a:pt x="4101338" y="0"/>
                  </a:moveTo>
                  <a:lnTo>
                    <a:pt x="4101338" y="2715387"/>
                  </a:lnTo>
                  <a:lnTo>
                    <a:pt x="6822312" y="2715387"/>
                  </a:lnTo>
                  <a:lnTo>
                    <a:pt x="41013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11571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41079" y="1414525"/>
              <a:ext cx="3044190" cy="5062220"/>
            </a:xfrm>
            <a:custGeom>
              <a:avLst/>
              <a:gdLst/>
              <a:ahLst/>
              <a:cxnLst/>
              <a:rect l="l" t="t" r="r" b="b"/>
              <a:pathLst>
                <a:path w="3044190" h="5062220">
                  <a:moveTo>
                    <a:pt x="3043809" y="0"/>
                  </a:moveTo>
                  <a:lnTo>
                    <a:pt x="0" y="3043809"/>
                  </a:lnTo>
                  <a:lnTo>
                    <a:pt x="2017776" y="5061737"/>
                  </a:lnTo>
                  <a:lnTo>
                    <a:pt x="3043809" y="5061737"/>
                  </a:lnTo>
                  <a:lnTo>
                    <a:pt x="3043809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1794" y="1180083"/>
              <a:ext cx="2910204" cy="55609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946510" y="5612510"/>
              <a:ext cx="1241425" cy="1241425"/>
            </a:xfrm>
            <a:custGeom>
              <a:avLst/>
              <a:gdLst/>
              <a:ahLst/>
              <a:cxnLst/>
              <a:rect l="l" t="t" r="r" b="b"/>
              <a:pathLst>
                <a:path w="1241425" h="1241425">
                  <a:moveTo>
                    <a:pt x="1241298" y="0"/>
                  </a:moveTo>
                  <a:lnTo>
                    <a:pt x="0" y="1241359"/>
                  </a:lnTo>
                  <a:lnTo>
                    <a:pt x="1241298" y="1241359"/>
                  </a:lnTo>
                  <a:lnTo>
                    <a:pt x="1241298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0266" y="5176392"/>
              <a:ext cx="1677542" cy="167747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78890" y="6118504"/>
              <a:ext cx="1479550" cy="739775"/>
            </a:xfrm>
            <a:custGeom>
              <a:avLst/>
              <a:gdLst/>
              <a:ahLst/>
              <a:cxnLst/>
              <a:rect l="l" t="t" r="r" b="b"/>
              <a:pathLst>
                <a:path w="1479550" h="739775">
                  <a:moveTo>
                    <a:pt x="739503" y="0"/>
                  </a:moveTo>
                  <a:lnTo>
                    <a:pt x="0" y="739494"/>
                  </a:lnTo>
                  <a:lnTo>
                    <a:pt x="1479006" y="739494"/>
                  </a:lnTo>
                  <a:lnTo>
                    <a:pt x="739503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3824" y="6124765"/>
              <a:ext cx="1466431" cy="73323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0844" y="1031240"/>
            <a:ext cx="713930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u="none" spc="-5" dirty="0">
                <a:solidFill>
                  <a:srgbClr val="FFFFFF"/>
                </a:solidFill>
              </a:rPr>
              <a:t>PROBLEM</a:t>
            </a:r>
            <a:r>
              <a:rPr sz="4900" u="none" spc="-65" dirty="0">
                <a:solidFill>
                  <a:srgbClr val="FFFFFF"/>
                </a:solidFill>
              </a:rPr>
              <a:t> </a:t>
            </a:r>
            <a:r>
              <a:rPr sz="4900" u="none" spc="-85" dirty="0">
                <a:solidFill>
                  <a:srgbClr val="FFFFFF"/>
                </a:solidFill>
              </a:rPr>
              <a:t>STATEMENT</a:t>
            </a:r>
            <a:endParaRPr sz="49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910844" y="2527807"/>
            <a:ext cx="9004935" cy="33782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377190">
              <a:lnSpc>
                <a:spcPts val="4320"/>
              </a:lnSpc>
              <a:spcBef>
                <a:spcPts val="640"/>
              </a:spcBef>
              <a:tabLst>
                <a:tab pos="1242695" algn="l"/>
                <a:tab pos="2493010" algn="l"/>
                <a:tab pos="3768725" algn="l"/>
                <a:tab pos="4334510" algn="l"/>
                <a:tab pos="5862955" algn="l"/>
                <a:tab pos="6229350" algn="l"/>
                <a:tab pos="7101205" algn="l"/>
                <a:tab pos="7814309" algn="l"/>
                <a:tab pos="8393430" algn="l"/>
              </a:tabLst>
            </a:pPr>
            <a:r>
              <a:rPr sz="4000" spc="285" dirty="0">
                <a:solidFill>
                  <a:srgbClr val="B9E3FF"/>
                </a:solidFill>
                <a:latin typeface="Times New Roman"/>
                <a:cs typeface="Times New Roman"/>
              </a:rPr>
              <a:t>T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h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4000" dirty="0">
                <a:solidFill>
                  <a:srgbClr val="B9E3FF"/>
                </a:solidFill>
                <a:latin typeface="Times New Roman"/>
                <a:cs typeface="Times New Roman"/>
              </a:rPr>
              <a:t>	</a:t>
            </a:r>
            <a:r>
              <a:rPr sz="4000" spc="285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4000" spc="290" dirty="0">
                <a:solidFill>
                  <a:srgbClr val="B9E3FF"/>
                </a:solidFill>
                <a:latin typeface="Times New Roman"/>
                <a:cs typeface="Times New Roman"/>
              </a:rPr>
              <a:t>m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ploye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4000" dirty="0">
                <a:solidFill>
                  <a:srgbClr val="B9E3FF"/>
                </a:solidFill>
                <a:latin typeface="Times New Roman"/>
                <a:cs typeface="Times New Roman"/>
              </a:rPr>
              <a:t>	</a:t>
            </a:r>
            <a:r>
              <a:rPr sz="4000" spc="29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eco</a:t>
            </a:r>
            <a:r>
              <a:rPr sz="4000" spc="29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d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4000" dirty="0">
                <a:solidFill>
                  <a:srgbClr val="B9E3FF"/>
                </a:solidFill>
                <a:latin typeface="Times New Roman"/>
                <a:cs typeface="Times New Roman"/>
              </a:rPr>
              <a:t>	</a:t>
            </a:r>
            <a:r>
              <a:rPr sz="4000" spc="285" dirty="0">
                <a:solidFill>
                  <a:srgbClr val="B9E3FF"/>
                </a:solidFill>
                <a:latin typeface="Times New Roman"/>
                <a:cs typeface="Times New Roman"/>
              </a:rPr>
              <a:t>D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atase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t</a:t>
            </a:r>
            <a:r>
              <a:rPr sz="4000" dirty="0">
                <a:solidFill>
                  <a:srgbClr val="B9E3FF"/>
                </a:solidFill>
                <a:latin typeface="Times New Roman"/>
                <a:cs typeface="Times New Roman"/>
              </a:rPr>
              <a:t>	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i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4000" dirty="0">
                <a:solidFill>
                  <a:srgbClr val="B9E3FF"/>
                </a:solidFill>
                <a:latin typeface="Times New Roman"/>
                <a:cs typeface="Times New Roman"/>
              </a:rPr>
              <a:t>	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a  </a:t>
            </a:r>
            <a:r>
              <a:rPr sz="4000" spc="265" dirty="0">
                <a:solidFill>
                  <a:srgbClr val="B9E3FF"/>
                </a:solidFill>
                <a:latin typeface="Times New Roman"/>
                <a:cs typeface="Times New Roman"/>
              </a:rPr>
              <a:t>simulated	</a:t>
            </a:r>
            <a:r>
              <a:rPr sz="4000" spc="254" dirty="0">
                <a:solidFill>
                  <a:srgbClr val="B9E3FF"/>
                </a:solidFill>
                <a:latin typeface="Times New Roman"/>
                <a:cs typeface="Times New Roman"/>
              </a:rPr>
              <a:t>dataset	created	</a:t>
            </a:r>
            <a:r>
              <a:rPr sz="4000" spc="195" dirty="0">
                <a:solidFill>
                  <a:srgbClr val="B9E3FF"/>
                </a:solidFill>
                <a:latin typeface="Times New Roman"/>
                <a:cs typeface="Times New Roman"/>
              </a:rPr>
              <a:t>for	the</a:t>
            </a:r>
            <a:endParaRPr sz="4000">
              <a:latin typeface="Times New Roman"/>
              <a:cs typeface="Times New Roman"/>
            </a:endParaRPr>
          </a:p>
          <a:p>
            <a:pPr marL="12700" marR="945515">
              <a:lnSpc>
                <a:spcPts val="4320"/>
              </a:lnSpc>
              <a:tabLst>
                <a:tab pos="2051685" algn="l"/>
                <a:tab pos="2116455" algn="l"/>
                <a:tab pos="2713990" algn="l"/>
                <a:tab pos="3128010" algn="l"/>
                <a:tab pos="5166360" algn="l"/>
                <a:tab pos="5276850" algn="l"/>
                <a:tab pos="7090409" algn="l"/>
              </a:tabLst>
            </a:pP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pu</a:t>
            </a:r>
            <a:r>
              <a:rPr sz="4000" spc="29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pos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e</a:t>
            </a:r>
            <a:r>
              <a:rPr sz="4000" dirty="0">
                <a:solidFill>
                  <a:srgbClr val="B9E3FF"/>
                </a:solidFill>
                <a:latin typeface="Times New Roman"/>
                <a:cs typeface="Times New Roman"/>
              </a:rPr>
              <a:t>	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o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f</a:t>
            </a:r>
            <a:r>
              <a:rPr sz="4000" dirty="0">
                <a:solidFill>
                  <a:srgbClr val="B9E3FF"/>
                </a:solidFill>
                <a:latin typeface="Times New Roman"/>
                <a:cs typeface="Times New Roman"/>
              </a:rPr>
              <a:t>	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explo</a:t>
            </a:r>
            <a:r>
              <a:rPr sz="4000" spc="29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in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g</a:t>
            </a:r>
            <a:r>
              <a:rPr sz="4000" dirty="0">
                <a:solidFill>
                  <a:srgbClr val="B9E3FF"/>
                </a:solidFill>
                <a:latin typeface="Times New Roman"/>
                <a:cs typeface="Times New Roman"/>
              </a:rPr>
              <a:t>	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va</a:t>
            </a:r>
            <a:r>
              <a:rPr sz="4000" spc="290" dirty="0">
                <a:solidFill>
                  <a:srgbClr val="B9E3FF"/>
                </a:solidFill>
                <a:latin typeface="Times New Roman"/>
                <a:cs typeface="Times New Roman"/>
              </a:rPr>
              <a:t>r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iou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s</a:t>
            </a:r>
            <a:r>
              <a:rPr sz="4000" dirty="0">
                <a:solidFill>
                  <a:srgbClr val="B9E3FF"/>
                </a:solidFill>
                <a:latin typeface="Times New Roman"/>
                <a:cs typeface="Times New Roman"/>
              </a:rPr>
              <a:t>	</a:t>
            </a:r>
            <a:r>
              <a:rPr sz="4000" spc="295" dirty="0">
                <a:solidFill>
                  <a:srgbClr val="B9E3FF"/>
                </a:solidFill>
                <a:latin typeface="Times New Roman"/>
                <a:cs typeface="Times New Roman"/>
              </a:rPr>
              <a:t>dat</a:t>
            </a:r>
            <a:r>
              <a:rPr sz="4000" spc="-5" dirty="0">
                <a:solidFill>
                  <a:srgbClr val="B9E3FF"/>
                </a:solidFill>
                <a:latin typeface="Times New Roman"/>
                <a:cs typeface="Times New Roman"/>
              </a:rPr>
              <a:t>a  </a:t>
            </a:r>
            <a:r>
              <a:rPr sz="4000" spc="260" dirty="0">
                <a:solidFill>
                  <a:srgbClr val="B9E3FF"/>
                </a:solidFill>
                <a:latin typeface="Times New Roman"/>
                <a:cs typeface="Times New Roman"/>
              </a:rPr>
              <a:t>analysis		</a:t>
            </a:r>
            <a:r>
              <a:rPr sz="4000" spc="195" dirty="0">
                <a:solidFill>
                  <a:srgbClr val="B9E3FF"/>
                </a:solidFill>
                <a:latin typeface="Times New Roman"/>
                <a:cs typeface="Times New Roman"/>
              </a:rPr>
              <a:t>and	</a:t>
            </a:r>
            <a:r>
              <a:rPr sz="4000" spc="250" dirty="0">
                <a:solidFill>
                  <a:srgbClr val="B9E3FF"/>
                </a:solidFill>
                <a:latin typeface="Times New Roman"/>
                <a:cs typeface="Times New Roman"/>
              </a:rPr>
              <a:t>machine		</a:t>
            </a:r>
            <a:r>
              <a:rPr sz="4000" spc="260" dirty="0">
                <a:solidFill>
                  <a:srgbClr val="B9E3FF"/>
                </a:solidFill>
                <a:latin typeface="Times New Roman"/>
                <a:cs typeface="Times New Roman"/>
              </a:rPr>
              <a:t>learning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ts val="4015"/>
              </a:lnSpc>
              <a:tabLst>
                <a:tab pos="2728595" algn="l"/>
                <a:tab pos="3364229" algn="l"/>
                <a:tab pos="4263390" algn="l"/>
                <a:tab pos="6187440" algn="l"/>
                <a:tab pos="6851650" algn="l"/>
              </a:tabLst>
            </a:pPr>
            <a:r>
              <a:rPr sz="4000" spc="265" dirty="0">
                <a:solidFill>
                  <a:srgbClr val="B9E3FF"/>
                </a:solidFill>
                <a:latin typeface="Times New Roman"/>
                <a:cs typeface="Times New Roman"/>
              </a:rPr>
              <a:t>techniques	</a:t>
            </a:r>
            <a:r>
              <a:rPr sz="4000" spc="145" dirty="0">
                <a:solidFill>
                  <a:srgbClr val="B9E3FF"/>
                </a:solidFill>
                <a:latin typeface="Times New Roman"/>
                <a:cs typeface="Times New Roman"/>
              </a:rPr>
              <a:t>in	</a:t>
            </a:r>
            <a:r>
              <a:rPr sz="4000" spc="195" dirty="0">
                <a:solidFill>
                  <a:srgbClr val="B9E3FF"/>
                </a:solidFill>
                <a:latin typeface="Times New Roman"/>
                <a:cs typeface="Times New Roman"/>
              </a:rPr>
              <a:t>the	</a:t>
            </a:r>
            <a:r>
              <a:rPr sz="4000" spc="254" dirty="0">
                <a:solidFill>
                  <a:srgbClr val="B9E3FF"/>
                </a:solidFill>
                <a:latin typeface="Times New Roman"/>
                <a:cs typeface="Times New Roman"/>
              </a:rPr>
              <a:t>context	</a:t>
            </a:r>
            <a:r>
              <a:rPr sz="4000" spc="145" dirty="0">
                <a:solidFill>
                  <a:srgbClr val="B9E3FF"/>
                </a:solidFill>
                <a:latin typeface="Times New Roman"/>
                <a:cs typeface="Times New Roman"/>
              </a:rPr>
              <a:t>of	</a:t>
            </a:r>
            <a:r>
              <a:rPr sz="4000" spc="235" dirty="0">
                <a:solidFill>
                  <a:srgbClr val="B9E3FF"/>
                </a:solidFill>
                <a:latin typeface="Times New Roman"/>
                <a:cs typeface="Times New Roman"/>
              </a:rPr>
              <a:t>human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ts val="4560"/>
              </a:lnSpc>
              <a:tabLst>
                <a:tab pos="2437765" algn="l"/>
                <a:tab pos="3448050" algn="l"/>
                <a:tab pos="5890260" algn="l"/>
              </a:tabLst>
            </a:pPr>
            <a:r>
              <a:rPr sz="4000" spc="260" dirty="0">
                <a:solidFill>
                  <a:srgbClr val="B9E3FF"/>
                </a:solidFill>
                <a:latin typeface="Times New Roman"/>
                <a:cs typeface="Times New Roman"/>
              </a:rPr>
              <a:t>resources	</a:t>
            </a:r>
            <a:r>
              <a:rPr sz="4000" spc="195" dirty="0">
                <a:solidFill>
                  <a:srgbClr val="B9E3FF"/>
                </a:solidFill>
                <a:latin typeface="Times New Roman"/>
                <a:cs typeface="Times New Roman"/>
              </a:rPr>
              <a:t>and	</a:t>
            </a:r>
            <a:r>
              <a:rPr sz="4000" spc="254" dirty="0">
                <a:solidFill>
                  <a:srgbClr val="B9E3FF"/>
                </a:solidFill>
                <a:latin typeface="Times New Roman"/>
                <a:cs typeface="Times New Roman"/>
              </a:rPr>
              <a:t>employee	</a:t>
            </a:r>
            <a:r>
              <a:rPr sz="4000" spc="265" dirty="0">
                <a:solidFill>
                  <a:srgbClr val="B9E3FF"/>
                </a:solidFill>
                <a:latin typeface="Times New Roman"/>
                <a:cs typeface="Times New Roman"/>
              </a:rPr>
              <a:t>management.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3369" y="0"/>
              <a:ext cx="757555" cy="379095"/>
            </a:xfrm>
            <a:custGeom>
              <a:avLst/>
              <a:gdLst/>
              <a:ahLst/>
              <a:cxnLst/>
              <a:rect l="l" t="t" r="r" b="b"/>
              <a:pathLst>
                <a:path w="757555" h="379095">
                  <a:moveTo>
                    <a:pt x="757351" y="0"/>
                  </a:moveTo>
                  <a:lnTo>
                    <a:pt x="0" y="0"/>
                  </a:lnTo>
                  <a:lnTo>
                    <a:pt x="378675" y="378713"/>
                  </a:lnTo>
                  <a:lnTo>
                    <a:pt x="757351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248" y="0"/>
              <a:ext cx="732383" cy="3661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99817" y="458546"/>
            <a:ext cx="791590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u="none" spc="-65" dirty="0">
                <a:solidFill>
                  <a:srgbClr val="FFFFFF"/>
                </a:solidFill>
              </a:rPr>
              <a:t>PROJECT</a:t>
            </a:r>
            <a:r>
              <a:rPr sz="6000" u="none" spc="-305" dirty="0">
                <a:solidFill>
                  <a:srgbClr val="FFFFFF"/>
                </a:solidFill>
              </a:rPr>
              <a:t> </a:t>
            </a:r>
            <a:r>
              <a:rPr sz="6000" u="none" spc="-95" dirty="0">
                <a:solidFill>
                  <a:srgbClr val="FFFFFF"/>
                </a:solidFill>
              </a:rPr>
              <a:t>OVERVIEW</a:t>
            </a:r>
            <a:endParaRPr sz="6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523443" y="1641805"/>
            <a:ext cx="9542145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project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uses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database technologies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track</a:t>
            </a:r>
            <a:r>
              <a:rPr sz="4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attendance.</a:t>
            </a:r>
            <a:r>
              <a:rPr sz="4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4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help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reduce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errors,</a:t>
            </a:r>
            <a:r>
              <a:rPr sz="4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improve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4000" spc="-30" dirty="0">
                <a:solidFill>
                  <a:srgbClr val="FFFFFF"/>
                </a:solidFill>
                <a:latin typeface="Times New Roman"/>
                <a:cs typeface="Times New Roman"/>
              </a:rPr>
              <a:t>security,</a:t>
            </a:r>
            <a:r>
              <a:rPr sz="4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provide 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insights into attendance trends. It </a:t>
            </a:r>
            <a:r>
              <a:rPr sz="4000" spc="-10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also help </a:t>
            </a:r>
            <a:r>
              <a:rPr sz="4000" spc="-9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improve </a:t>
            </a:r>
            <a:r>
              <a:rPr sz="4000" spc="-20" dirty="0">
                <a:solidFill>
                  <a:srgbClr val="FFFFFF"/>
                </a:solidFill>
                <a:latin typeface="Times New Roman"/>
                <a:cs typeface="Times New Roman"/>
              </a:rPr>
              <a:t>productivity, transparency,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and HR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processes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3369" y="0"/>
              <a:ext cx="757555" cy="379095"/>
            </a:xfrm>
            <a:custGeom>
              <a:avLst/>
              <a:gdLst/>
              <a:ahLst/>
              <a:cxnLst/>
              <a:rect l="l" t="t" r="r" b="b"/>
              <a:pathLst>
                <a:path w="757555" h="379095">
                  <a:moveTo>
                    <a:pt x="757351" y="0"/>
                  </a:moveTo>
                  <a:lnTo>
                    <a:pt x="0" y="0"/>
                  </a:lnTo>
                  <a:lnTo>
                    <a:pt x="378675" y="378713"/>
                  </a:lnTo>
                  <a:lnTo>
                    <a:pt x="757351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48" y="0"/>
              <a:ext cx="732383" cy="3661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57375"/>
              <a:ext cx="12192000" cy="48463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357375"/>
              <a:ext cx="12192000" cy="4846955"/>
            </a:xfrm>
            <a:custGeom>
              <a:avLst/>
              <a:gdLst/>
              <a:ahLst/>
              <a:cxnLst/>
              <a:rect l="l" t="t" r="r" b="b"/>
              <a:pathLst>
                <a:path w="12192000" h="4846955">
                  <a:moveTo>
                    <a:pt x="12192000" y="0"/>
                  </a:moveTo>
                  <a:lnTo>
                    <a:pt x="0" y="0"/>
                  </a:lnTo>
                  <a:lnTo>
                    <a:pt x="0" y="4846358"/>
                  </a:lnTo>
                  <a:lnTo>
                    <a:pt x="11238738" y="4846358"/>
                  </a:lnTo>
                  <a:lnTo>
                    <a:pt x="12192000" y="389305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2299" y="5448300"/>
              <a:ext cx="1409700" cy="14097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79728" y="458546"/>
            <a:ext cx="1015682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u="none" spc="-75" dirty="0">
                <a:solidFill>
                  <a:srgbClr val="FFFFFF"/>
                </a:solidFill>
              </a:rPr>
              <a:t>WH</a:t>
            </a:r>
            <a:r>
              <a:rPr sz="6000" u="none" dirty="0">
                <a:solidFill>
                  <a:srgbClr val="FFFFFF"/>
                </a:solidFill>
              </a:rPr>
              <a:t>O</a:t>
            </a:r>
            <a:r>
              <a:rPr sz="6000" u="none" spc="-480" dirty="0">
                <a:solidFill>
                  <a:srgbClr val="FFFFFF"/>
                </a:solidFill>
              </a:rPr>
              <a:t> </a:t>
            </a:r>
            <a:r>
              <a:rPr sz="6000" u="none" spc="-75" dirty="0">
                <a:solidFill>
                  <a:srgbClr val="FFFFFF"/>
                </a:solidFill>
              </a:rPr>
              <a:t>AR</a:t>
            </a:r>
            <a:r>
              <a:rPr sz="6000" u="none" dirty="0">
                <a:solidFill>
                  <a:srgbClr val="FFFFFF"/>
                </a:solidFill>
              </a:rPr>
              <a:t>E</a:t>
            </a:r>
            <a:r>
              <a:rPr sz="6000" u="none" spc="-240" dirty="0">
                <a:solidFill>
                  <a:srgbClr val="FFFFFF"/>
                </a:solidFill>
              </a:rPr>
              <a:t> </a:t>
            </a:r>
            <a:r>
              <a:rPr sz="6000" u="none" spc="-80" dirty="0">
                <a:solidFill>
                  <a:srgbClr val="FFFFFF"/>
                </a:solidFill>
              </a:rPr>
              <a:t>T</a:t>
            </a:r>
            <a:r>
              <a:rPr sz="6000" u="none" spc="-75" dirty="0">
                <a:solidFill>
                  <a:srgbClr val="FFFFFF"/>
                </a:solidFill>
              </a:rPr>
              <a:t>H</a:t>
            </a:r>
            <a:r>
              <a:rPr sz="6000" u="none" dirty="0">
                <a:solidFill>
                  <a:srgbClr val="FFFFFF"/>
                </a:solidFill>
              </a:rPr>
              <a:t>E</a:t>
            </a:r>
            <a:r>
              <a:rPr sz="6000" u="none" spc="-140" dirty="0">
                <a:solidFill>
                  <a:srgbClr val="FFFFFF"/>
                </a:solidFill>
              </a:rPr>
              <a:t> </a:t>
            </a:r>
            <a:r>
              <a:rPr sz="6000" u="none" spc="-80" dirty="0">
                <a:solidFill>
                  <a:srgbClr val="FFFFFF"/>
                </a:solidFill>
              </a:rPr>
              <a:t>E</a:t>
            </a:r>
            <a:r>
              <a:rPr sz="6000" u="none" spc="-75" dirty="0">
                <a:solidFill>
                  <a:srgbClr val="FFFFFF"/>
                </a:solidFill>
              </a:rPr>
              <a:t>N</a:t>
            </a:r>
            <a:r>
              <a:rPr sz="6000" u="none" dirty="0">
                <a:solidFill>
                  <a:srgbClr val="FFFFFF"/>
                </a:solidFill>
              </a:rPr>
              <a:t>D</a:t>
            </a:r>
            <a:r>
              <a:rPr sz="6000" u="none" spc="-120" dirty="0">
                <a:solidFill>
                  <a:srgbClr val="FFFFFF"/>
                </a:solidFill>
              </a:rPr>
              <a:t> </a:t>
            </a:r>
            <a:r>
              <a:rPr sz="6000" u="none" spc="-75" dirty="0">
                <a:solidFill>
                  <a:srgbClr val="FFFFFF"/>
                </a:solidFill>
              </a:rPr>
              <a:t>US</a:t>
            </a:r>
            <a:r>
              <a:rPr sz="6000" u="none" spc="-80" dirty="0">
                <a:solidFill>
                  <a:srgbClr val="FFFFFF"/>
                </a:solidFill>
              </a:rPr>
              <a:t>E</a:t>
            </a:r>
            <a:r>
              <a:rPr sz="6000" u="none" spc="-75" dirty="0">
                <a:solidFill>
                  <a:srgbClr val="FFFFFF"/>
                </a:solidFill>
              </a:rPr>
              <a:t>RS</a:t>
            </a:r>
            <a:r>
              <a:rPr sz="6000" u="none" dirty="0">
                <a:solidFill>
                  <a:srgbClr val="FFFFFF"/>
                </a:solidFill>
              </a:rPr>
              <a:t>?</a:t>
            </a:r>
            <a:endParaRPr sz="6000"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65015" marR="508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30" dirty="0"/>
              <a:t> </a:t>
            </a:r>
            <a:r>
              <a:rPr dirty="0"/>
              <a:t>persons</a:t>
            </a:r>
            <a:r>
              <a:rPr spc="-35" dirty="0"/>
              <a:t> </a:t>
            </a:r>
            <a:r>
              <a:rPr dirty="0"/>
              <a:t>who</a:t>
            </a:r>
            <a:r>
              <a:rPr spc="-20" dirty="0"/>
              <a:t> </a:t>
            </a:r>
            <a:r>
              <a:rPr dirty="0"/>
              <a:t>act</a:t>
            </a:r>
            <a:r>
              <a:rPr spc="-10" dirty="0"/>
              <a:t> </a:t>
            </a:r>
            <a:r>
              <a:rPr dirty="0"/>
              <a:t>as</a:t>
            </a:r>
            <a:r>
              <a:rPr spc="-40" dirty="0"/>
              <a:t> </a:t>
            </a:r>
            <a:r>
              <a:rPr dirty="0"/>
              <a:t>end </a:t>
            </a:r>
            <a:r>
              <a:rPr spc="-1085" dirty="0"/>
              <a:t> </a:t>
            </a:r>
            <a:r>
              <a:rPr dirty="0"/>
              <a:t>users</a:t>
            </a:r>
            <a:r>
              <a:rPr spc="-5" dirty="0"/>
              <a:t> </a:t>
            </a:r>
            <a:r>
              <a:rPr dirty="0"/>
              <a:t>are:</a:t>
            </a:r>
          </a:p>
          <a:p>
            <a:pPr marL="5136515" indent="-571500">
              <a:lnSpc>
                <a:spcPct val="100000"/>
              </a:lnSpc>
              <a:spcBef>
                <a:spcPts val="1000"/>
              </a:spcBef>
              <a:buClr>
                <a:srgbClr val="46C3D2"/>
              </a:buClr>
              <a:buFont typeface="Wingdings"/>
              <a:buChar char=""/>
              <a:tabLst>
                <a:tab pos="5136515" algn="l"/>
              </a:tabLst>
            </a:pPr>
            <a:r>
              <a:rPr dirty="0"/>
              <a:t>Managers</a:t>
            </a:r>
            <a:r>
              <a:rPr spc="-75" dirty="0"/>
              <a:t> </a:t>
            </a:r>
            <a:r>
              <a:rPr dirty="0"/>
              <a:t>.</a:t>
            </a:r>
          </a:p>
          <a:p>
            <a:pPr marL="5136515" indent="-571500">
              <a:lnSpc>
                <a:spcPct val="100000"/>
              </a:lnSpc>
              <a:spcBef>
                <a:spcPts val="1010"/>
              </a:spcBef>
              <a:buClr>
                <a:srgbClr val="46C3D2"/>
              </a:buClr>
              <a:buFont typeface="Wingdings"/>
              <a:buChar char=""/>
              <a:tabLst>
                <a:tab pos="5136515" algn="l"/>
              </a:tabLst>
            </a:pPr>
            <a:r>
              <a:rPr dirty="0"/>
              <a:t>Employees.</a:t>
            </a:r>
          </a:p>
          <a:p>
            <a:pPr marL="5136515" indent="-571500">
              <a:lnSpc>
                <a:spcPct val="100000"/>
              </a:lnSpc>
              <a:spcBef>
                <a:spcPts val="1000"/>
              </a:spcBef>
              <a:buClr>
                <a:srgbClr val="46C3D2"/>
              </a:buClr>
              <a:buFont typeface="Wingdings"/>
              <a:buChar char=""/>
              <a:tabLst>
                <a:tab pos="5136515" algn="l"/>
              </a:tabLst>
            </a:pPr>
            <a:r>
              <a:rPr dirty="0"/>
              <a:t>Employers.</a:t>
            </a: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500" y="1487297"/>
            <a:ext cx="3907028" cy="397535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3369" y="0"/>
              <a:ext cx="757555" cy="379095"/>
            </a:xfrm>
            <a:custGeom>
              <a:avLst/>
              <a:gdLst/>
              <a:ahLst/>
              <a:cxnLst/>
              <a:rect l="l" t="t" r="r" b="b"/>
              <a:pathLst>
                <a:path w="757555" h="379095">
                  <a:moveTo>
                    <a:pt x="757351" y="0"/>
                  </a:moveTo>
                  <a:lnTo>
                    <a:pt x="0" y="0"/>
                  </a:lnTo>
                  <a:lnTo>
                    <a:pt x="378675" y="378713"/>
                  </a:lnTo>
                  <a:lnTo>
                    <a:pt x="757351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48" y="0"/>
              <a:ext cx="732383" cy="3661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57375"/>
              <a:ext cx="12192000" cy="48463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357375"/>
              <a:ext cx="12192000" cy="4846955"/>
            </a:xfrm>
            <a:custGeom>
              <a:avLst/>
              <a:gdLst/>
              <a:ahLst/>
              <a:cxnLst/>
              <a:rect l="l" t="t" r="r" b="b"/>
              <a:pathLst>
                <a:path w="12192000" h="4846955">
                  <a:moveTo>
                    <a:pt x="12192000" y="0"/>
                  </a:moveTo>
                  <a:lnTo>
                    <a:pt x="0" y="0"/>
                  </a:lnTo>
                  <a:lnTo>
                    <a:pt x="0" y="4846358"/>
                  </a:lnTo>
                  <a:lnTo>
                    <a:pt x="11238738" y="4846358"/>
                  </a:lnTo>
                  <a:lnTo>
                    <a:pt x="12192000" y="389305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2299" y="5448300"/>
              <a:ext cx="1409700" cy="14097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13612" y="105917"/>
            <a:ext cx="10483850" cy="158940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016250" marR="5080" indent="-3004185">
              <a:lnSpc>
                <a:spcPts val="5830"/>
              </a:lnSpc>
              <a:spcBef>
                <a:spcPts val="835"/>
              </a:spcBef>
            </a:pPr>
            <a:r>
              <a:rPr sz="5400" u="none" spc="-80" dirty="0">
                <a:solidFill>
                  <a:srgbClr val="FFFFFF"/>
                </a:solidFill>
              </a:rPr>
              <a:t>OU</a:t>
            </a:r>
            <a:r>
              <a:rPr sz="5400" u="none" spc="-5" dirty="0">
                <a:solidFill>
                  <a:srgbClr val="FFFFFF"/>
                </a:solidFill>
              </a:rPr>
              <a:t>R</a:t>
            </a:r>
            <a:r>
              <a:rPr sz="5400" u="none" spc="-135" dirty="0">
                <a:solidFill>
                  <a:srgbClr val="FFFFFF"/>
                </a:solidFill>
              </a:rPr>
              <a:t> </a:t>
            </a:r>
            <a:r>
              <a:rPr sz="5400" u="none" spc="-85" dirty="0">
                <a:solidFill>
                  <a:srgbClr val="FFFFFF"/>
                </a:solidFill>
              </a:rPr>
              <a:t>S</a:t>
            </a:r>
            <a:r>
              <a:rPr sz="5400" u="none" spc="-80" dirty="0">
                <a:solidFill>
                  <a:srgbClr val="FFFFFF"/>
                </a:solidFill>
              </a:rPr>
              <a:t>OLUTIO</a:t>
            </a:r>
            <a:r>
              <a:rPr sz="5400" u="none" spc="-5" dirty="0">
                <a:solidFill>
                  <a:srgbClr val="FFFFFF"/>
                </a:solidFill>
              </a:rPr>
              <a:t>N</a:t>
            </a:r>
            <a:r>
              <a:rPr sz="5400" u="none" spc="-430" dirty="0">
                <a:solidFill>
                  <a:srgbClr val="FFFFFF"/>
                </a:solidFill>
              </a:rPr>
              <a:t> </a:t>
            </a:r>
            <a:r>
              <a:rPr sz="5400" u="none" spc="-80" dirty="0">
                <a:solidFill>
                  <a:srgbClr val="FFFFFF"/>
                </a:solidFill>
              </a:rPr>
              <a:t>AN</a:t>
            </a:r>
            <a:r>
              <a:rPr sz="5400" u="none" spc="-5" dirty="0">
                <a:solidFill>
                  <a:srgbClr val="FFFFFF"/>
                </a:solidFill>
              </a:rPr>
              <a:t>D</a:t>
            </a:r>
            <a:r>
              <a:rPr sz="5400" u="none" spc="-125" dirty="0">
                <a:solidFill>
                  <a:srgbClr val="FFFFFF"/>
                </a:solidFill>
              </a:rPr>
              <a:t> </a:t>
            </a:r>
            <a:r>
              <a:rPr sz="5400" u="none" spc="-80" dirty="0">
                <a:solidFill>
                  <a:srgbClr val="FFFFFF"/>
                </a:solidFill>
              </a:rPr>
              <a:t>IT</a:t>
            </a:r>
            <a:r>
              <a:rPr sz="5400" u="none" spc="-5" dirty="0">
                <a:solidFill>
                  <a:srgbClr val="FFFFFF"/>
                </a:solidFill>
              </a:rPr>
              <a:t>S</a:t>
            </a:r>
            <a:r>
              <a:rPr sz="5400" u="none" spc="-240" dirty="0">
                <a:solidFill>
                  <a:srgbClr val="FFFFFF"/>
                </a:solidFill>
              </a:rPr>
              <a:t> </a:t>
            </a:r>
            <a:r>
              <a:rPr sz="5400" u="none" spc="-775" dirty="0">
                <a:solidFill>
                  <a:srgbClr val="FFFFFF"/>
                </a:solidFill>
              </a:rPr>
              <a:t>V</a:t>
            </a:r>
            <a:r>
              <a:rPr sz="5400" u="none" spc="-80" dirty="0">
                <a:solidFill>
                  <a:srgbClr val="FFFFFF"/>
                </a:solidFill>
              </a:rPr>
              <a:t>ALU</a:t>
            </a:r>
            <a:r>
              <a:rPr sz="5400" u="none" dirty="0">
                <a:solidFill>
                  <a:srgbClr val="FFFFFF"/>
                </a:solidFill>
              </a:rPr>
              <a:t>E  </a:t>
            </a:r>
            <a:r>
              <a:rPr sz="5400" u="none" spc="-70" dirty="0">
                <a:solidFill>
                  <a:srgbClr val="FFFFFF"/>
                </a:solidFill>
              </a:rPr>
              <a:t>PROPOSTION</a:t>
            </a:r>
            <a:endParaRPr sz="54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529539" y="2103882"/>
            <a:ext cx="10905490" cy="424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The tools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3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used to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make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3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 attendance </a:t>
            </a:r>
            <a:r>
              <a:rPr sz="3600" spc="-8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project are</a:t>
            </a:r>
            <a:r>
              <a:rPr sz="3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3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46C3D2"/>
              </a:buClr>
              <a:buFont typeface="Wingdings"/>
              <a:buChar char=""/>
              <a:tabLst>
                <a:tab pos="469900" algn="l"/>
              </a:tabLst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Conditional</a:t>
            </a:r>
            <a:r>
              <a:rPr sz="3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formatting-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find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out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missing</a:t>
            </a:r>
            <a:r>
              <a:rPr sz="3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value.</a:t>
            </a:r>
            <a:endParaRPr sz="3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46C3D2"/>
              </a:buClr>
              <a:buFont typeface="Wingdings"/>
              <a:buChar char=""/>
              <a:tabLst>
                <a:tab pos="469900" algn="l"/>
              </a:tabLst>
            </a:pP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Filter-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remove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unwanted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data.</a:t>
            </a:r>
            <a:endParaRPr sz="3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46C3D2"/>
              </a:buClr>
              <a:buFont typeface="Wingdings"/>
              <a:buChar char=""/>
              <a:tabLst>
                <a:tab pos="469900" algn="l"/>
              </a:tabLst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Formula</a:t>
            </a:r>
            <a:r>
              <a:rPr sz="3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to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find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out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 the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36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status.</a:t>
            </a:r>
            <a:endParaRPr sz="3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Clr>
                <a:srgbClr val="46C3D2"/>
              </a:buClr>
              <a:buFont typeface="Wingdings"/>
              <a:buChar char=""/>
              <a:tabLst>
                <a:tab pos="469900" algn="l"/>
              </a:tabLst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pivot-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Times New Roman"/>
                <a:cs typeface="Times New Roman"/>
              </a:rPr>
              <a:t>summary.</a:t>
            </a:r>
            <a:endParaRPr sz="36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46C3D2"/>
              </a:buClr>
              <a:buFont typeface="Wingdings"/>
              <a:buChar char=""/>
              <a:tabLst>
                <a:tab pos="469900" algn="l"/>
              </a:tabLst>
            </a:pP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Graph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3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visualization.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3369" y="0"/>
              <a:ext cx="757555" cy="379095"/>
            </a:xfrm>
            <a:custGeom>
              <a:avLst/>
              <a:gdLst/>
              <a:ahLst/>
              <a:cxnLst/>
              <a:rect l="l" t="t" r="r" b="b"/>
              <a:pathLst>
                <a:path w="757555" h="379095">
                  <a:moveTo>
                    <a:pt x="757351" y="0"/>
                  </a:moveTo>
                  <a:lnTo>
                    <a:pt x="0" y="0"/>
                  </a:lnTo>
                  <a:lnTo>
                    <a:pt x="378675" y="378713"/>
                  </a:lnTo>
                  <a:lnTo>
                    <a:pt x="757351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48" y="0"/>
              <a:ext cx="732383" cy="3661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57375"/>
              <a:ext cx="12192000" cy="48463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1357375"/>
              <a:ext cx="12192000" cy="4846955"/>
            </a:xfrm>
            <a:custGeom>
              <a:avLst/>
              <a:gdLst/>
              <a:ahLst/>
              <a:cxnLst/>
              <a:rect l="l" t="t" r="r" b="b"/>
              <a:pathLst>
                <a:path w="12192000" h="4846955">
                  <a:moveTo>
                    <a:pt x="12192000" y="0"/>
                  </a:moveTo>
                  <a:lnTo>
                    <a:pt x="0" y="0"/>
                  </a:lnTo>
                  <a:lnTo>
                    <a:pt x="0" y="4846358"/>
                  </a:lnTo>
                  <a:lnTo>
                    <a:pt x="11238738" y="4846358"/>
                  </a:lnTo>
                  <a:lnTo>
                    <a:pt x="12192000" y="389305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2299" y="5448300"/>
              <a:ext cx="1409700" cy="14097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68042" y="458546"/>
            <a:ext cx="738060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u="none" spc="-75" dirty="0">
                <a:solidFill>
                  <a:srgbClr val="FFFFFF"/>
                </a:solidFill>
              </a:rPr>
              <a:t>D</a:t>
            </a:r>
            <a:r>
              <a:rPr sz="6000" u="none" spc="-520" dirty="0">
                <a:solidFill>
                  <a:srgbClr val="FFFFFF"/>
                </a:solidFill>
              </a:rPr>
              <a:t>A</a:t>
            </a:r>
            <a:r>
              <a:rPr sz="6000" u="none" spc="-525" dirty="0">
                <a:solidFill>
                  <a:srgbClr val="FFFFFF"/>
                </a:solidFill>
              </a:rPr>
              <a:t>T</a:t>
            </a:r>
            <a:r>
              <a:rPr sz="6000" u="none" dirty="0">
                <a:solidFill>
                  <a:srgbClr val="FFFFFF"/>
                </a:solidFill>
              </a:rPr>
              <a:t>A</a:t>
            </a:r>
            <a:r>
              <a:rPr sz="6000" u="none" spc="-445" dirty="0">
                <a:solidFill>
                  <a:srgbClr val="FFFFFF"/>
                </a:solidFill>
              </a:rPr>
              <a:t> </a:t>
            </a:r>
            <a:r>
              <a:rPr sz="6000" u="none" spc="-75" dirty="0">
                <a:solidFill>
                  <a:srgbClr val="FFFFFF"/>
                </a:solidFill>
              </a:rPr>
              <a:t>D</a:t>
            </a:r>
            <a:r>
              <a:rPr sz="6000" u="none" spc="-80" dirty="0">
                <a:solidFill>
                  <a:srgbClr val="FFFFFF"/>
                </a:solidFill>
              </a:rPr>
              <a:t>E</a:t>
            </a:r>
            <a:r>
              <a:rPr sz="6000" u="none" spc="-75" dirty="0">
                <a:solidFill>
                  <a:srgbClr val="FFFFFF"/>
                </a:solidFill>
              </a:rPr>
              <a:t>SCR</a:t>
            </a:r>
            <a:r>
              <a:rPr sz="6000" u="none" spc="-70" dirty="0">
                <a:solidFill>
                  <a:srgbClr val="FFFFFF"/>
                </a:solidFill>
              </a:rPr>
              <a:t>I</a:t>
            </a:r>
            <a:r>
              <a:rPr sz="6000" u="none" spc="-80" dirty="0">
                <a:solidFill>
                  <a:srgbClr val="FFFFFF"/>
                </a:solidFill>
              </a:rPr>
              <a:t>PT</a:t>
            </a:r>
            <a:r>
              <a:rPr sz="6000" u="none" spc="-70" dirty="0">
                <a:solidFill>
                  <a:srgbClr val="FFFFFF"/>
                </a:solidFill>
              </a:rPr>
              <a:t>I</a:t>
            </a:r>
            <a:r>
              <a:rPr sz="6000" u="none" spc="-75" dirty="0">
                <a:solidFill>
                  <a:srgbClr val="FFFFFF"/>
                </a:solidFill>
              </a:rPr>
              <a:t>O</a:t>
            </a:r>
            <a:r>
              <a:rPr sz="6000" u="none" dirty="0">
                <a:solidFill>
                  <a:srgbClr val="FFFFFF"/>
                </a:solidFill>
              </a:rPr>
              <a:t>N</a:t>
            </a:r>
            <a:endParaRPr sz="6000"/>
          </a:p>
        </p:txBody>
      </p:sp>
      <p:sp>
        <p:nvSpPr>
          <p:cNvPr id="12" name="object 12"/>
          <p:cNvSpPr txBox="1"/>
          <p:nvPr/>
        </p:nvSpPr>
        <p:spPr>
          <a:xfrm>
            <a:off x="529539" y="5804322"/>
            <a:ext cx="203200" cy="592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15"/>
              </a:lnSpc>
            </a:pPr>
            <a:r>
              <a:rPr sz="4000" spc="-5" dirty="0">
                <a:solidFill>
                  <a:srgbClr val="46C3D2"/>
                </a:solidFill>
                <a:latin typeface="Arial MT"/>
                <a:cs typeface="Arial MT"/>
              </a:rPr>
              <a:t>•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6739" y="5811508"/>
            <a:ext cx="2253615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60"/>
              </a:lnSpc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Last</a:t>
            </a:r>
            <a:r>
              <a:rPr sz="4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name.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529539" y="1716786"/>
            <a:ext cx="9304020" cy="3988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4000" spc="-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5" dirty="0">
                <a:solidFill>
                  <a:srgbClr val="FFFFFF"/>
                </a:solidFill>
                <a:latin typeface="Times New Roman"/>
                <a:cs typeface="Times New Roman"/>
              </a:rPr>
              <a:t>ATTENDANCE</a:t>
            </a:r>
            <a:r>
              <a:rPr sz="40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Times New Roman"/>
                <a:cs typeface="Times New Roman"/>
              </a:rPr>
              <a:t>DATABASE</a:t>
            </a:r>
            <a:r>
              <a:rPr sz="40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– </a:t>
            </a:r>
            <a:r>
              <a:rPr sz="4000" spc="-9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Times New Roman"/>
                <a:cs typeface="Times New Roman"/>
              </a:rPr>
              <a:t>KAGGLE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26</a:t>
            </a:r>
            <a:r>
              <a:rPr sz="4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–</a:t>
            </a:r>
            <a:r>
              <a:rPr sz="4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65" dirty="0">
                <a:solidFill>
                  <a:srgbClr val="FFFFFF"/>
                </a:solidFill>
                <a:latin typeface="Times New Roman"/>
                <a:cs typeface="Times New Roman"/>
              </a:rPr>
              <a:t>FEATURES</a:t>
            </a: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r>
              <a:rPr sz="4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5" dirty="0">
                <a:solidFill>
                  <a:srgbClr val="FFFFFF"/>
                </a:solidFill>
                <a:latin typeface="Times New Roman"/>
                <a:cs typeface="Times New Roman"/>
              </a:rPr>
              <a:t>–FEATURES</a:t>
            </a:r>
            <a:endParaRPr sz="4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4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id – numerical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value.</a:t>
            </a:r>
            <a:endParaRPr sz="4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sz="4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name.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69"/>
                </a:lnTo>
                <a:lnTo>
                  <a:pt x="12192000" y="685796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99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40244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3632580"/>
                </a:lnTo>
                <a:lnTo>
                  <a:pt x="11286744" y="2725547"/>
                </a:lnTo>
                <a:lnTo>
                  <a:pt x="10260584" y="2725547"/>
                </a:lnTo>
                <a:lnTo>
                  <a:pt x="7540244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7997"/>
                  </a:lnTo>
                  <a:lnTo>
                    <a:pt x="12192000" y="6857998"/>
                  </a:lnTo>
                  <a:lnTo>
                    <a:pt x="12192000" y="4688332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3369" y="0"/>
              <a:ext cx="757555" cy="379095"/>
            </a:xfrm>
            <a:custGeom>
              <a:avLst/>
              <a:gdLst/>
              <a:ahLst/>
              <a:cxnLst/>
              <a:rect l="l" t="t" r="r" b="b"/>
              <a:pathLst>
                <a:path w="757555" h="379095">
                  <a:moveTo>
                    <a:pt x="757351" y="0"/>
                  </a:moveTo>
                  <a:lnTo>
                    <a:pt x="0" y="0"/>
                  </a:lnTo>
                  <a:lnTo>
                    <a:pt x="378675" y="378713"/>
                  </a:lnTo>
                  <a:lnTo>
                    <a:pt x="757351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248" y="0"/>
              <a:ext cx="732383" cy="3661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57375"/>
              <a:ext cx="12192000" cy="48463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1357375"/>
              <a:ext cx="12192000" cy="4846955"/>
            </a:xfrm>
            <a:custGeom>
              <a:avLst/>
              <a:gdLst/>
              <a:ahLst/>
              <a:cxnLst/>
              <a:rect l="l" t="t" r="r" b="b"/>
              <a:pathLst>
                <a:path w="12192000" h="4846955">
                  <a:moveTo>
                    <a:pt x="12192000" y="0"/>
                  </a:moveTo>
                  <a:lnTo>
                    <a:pt x="0" y="0"/>
                  </a:lnTo>
                  <a:lnTo>
                    <a:pt x="0" y="4846358"/>
                  </a:lnTo>
                  <a:lnTo>
                    <a:pt x="11238738" y="4846358"/>
                  </a:lnTo>
                  <a:lnTo>
                    <a:pt x="12192000" y="389305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2299" y="5448300"/>
              <a:ext cx="1409700" cy="14097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29539" y="1472808"/>
            <a:ext cx="3952875" cy="4142104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05"/>
              </a:spcBef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4000" spc="-20" dirty="0">
                <a:solidFill>
                  <a:srgbClr val="FFFFFF"/>
                </a:solidFill>
                <a:latin typeface="Times New Roman"/>
                <a:cs typeface="Times New Roman"/>
              </a:rPr>
              <a:t>Supervisor.</a:t>
            </a:r>
            <a:endParaRPr sz="4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5"/>
              </a:spcBef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4000" spc="-10" dirty="0">
                <a:solidFill>
                  <a:srgbClr val="FFFFFF"/>
                </a:solidFill>
                <a:latin typeface="Times New Roman"/>
                <a:cs typeface="Times New Roman"/>
              </a:rPr>
              <a:t>ADE</a:t>
            </a:r>
            <a:r>
              <a:rPr sz="40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mail.</a:t>
            </a:r>
            <a:endParaRPr sz="4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4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unit.</a:t>
            </a:r>
            <a:endParaRPr sz="4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Employee</a:t>
            </a:r>
            <a:r>
              <a:rPr sz="40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status.</a:t>
            </a:r>
            <a:endParaRPr sz="4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Start</a:t>
            </a:r>
            <a:r>
              <a:rPr sz="40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date.</a:t>
            </a:r>
            <a:endParaRPr sz="40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buClr>
                <a:srgbClr val="46C3D2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Exit</a:t>
            </a:r>
            <a:r>
              <a:rPr sz="4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date.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539" y="5713825"/>
            <a:ext cx="203200" cy="593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20"/>
              </a:lnSpc>
            </a:pPr>
            <a:r>
              <a:rPr sz="4000" spc="-5" dirty="0">
                <a:solidFill>
                  <a:srgbClr val="46C3D2"/>
                </a:solidFill>
                <a:latin typeface="Arial MT"/>
                <a:cs typeface="Arial MT"/>
              </a:rPr>
              <a:t>•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6739" y="5721016"/>
            <a:ext cx="1093470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65"/>
              </a:lnSpc>
            </a:pPr>
            <a:r>
              <a:rPr sz="4000" spc="-30" dirty="0">
                <a:solidFill>
                  <a:srgbClr val="FFFFFF"/>
                </a:solidFill>
                <a:latin typeface="Times New Roman"/>
                <a:cs typeface="Times New Roman"/>
              </a:rPr>
              <a:t>Title.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045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408</Words>
  <Application>Microsoft Office PowerPoint</Application>
  <PresentationFormat>Custom</PresentationFormat>
  <Paragraphs>93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EMPLOYEE DATA ANALYSIS USING  EXCEL                        </vt:lpstr>
      <vt:lpstr>PROJECT TITLE:</vt:lpstr>
      <vt:lpstr>AGENDA:</vt:lpstr>
      <vt:lpstr>PROBLEM STATEMENT</vt:lpstr>
      <vt:lpstr>PROJECT OVERVIEW</vt:lpstr>
      <vt:lpstr>WHO ARE THE END USERS?</vt:lpstr>
      <vt:lpstr>OUR SOLUTION AND ITS VALUE  PROPOSTION</vt:lpstr>
      <vt:lpstr>DATA DESCRIPTION</vt:lpstr>
      <vt:lpstr>PowerPoint Presentation</vt:lpstr>
      <vt:lpstr>MODELLING</vt:lpstr>
      <vt:lpstr>EMPLOYEES ATTENDANCE CALCULATION</vt:lpstr>
      <vt:lpstr>PowerPoint Presentation</vt:lpstr>
      <vt:lpstr>RESULTS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ANALYSIS USING  EXCEL                        </dc:title>
  <dc:creator>Akash S</dc:creator>
  <cp:lastModifiedBy>soft</cp:lastModifiedBy>
  <cp:revision>1</cp:revision>
  <dcterms:created xsi:type="dcterms:W3CDTF">2024-10-23T12:38:58Z</dcterms:created>
  <dcterms:modified xsi:type="dcterms:W3CDTF">2024-10-23T12:42:22Z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2024-08-26T00:00:00Z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2024-10-23T00:00:00Z</vt:filetime>
  </property>
</Properties>
</file>